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5" r:id="rId3"/>
    <p:sldId id="278" r:id="rId4"/>
    <p:sldId id="339" r:id="rId5"/>
    <p:sldId id="282" r:id="rId6"/>
    <p:sldId id="283" r:id="rId7"/>
    <p:sldId id="287" r:id="rId8"/>
    <p:sldId id="285" r:id="rId9"/>
    <p:sldId id="289" r:id="rId10"/>
    <p:sldId id="333" r:id="rId11"/>
    <p:sldId id="290" r:id="rId12"/>
    <p:sldId id="292" r:id="rId13"/>
    <p:sldId id="293" r:id="rId14"/>
    <p:sldId id="294" r:id="rId15"/>
    <p:sldId id="295" r:id="rId16"/>
    <p:sldId id="325" r:id="rId17"/>
    <p:sldId id="326" r:id="rId18"/>
    <p:sldId id="328" r:id="rId19"/>
    <p:sldId id="329" r:id="rId20"/>
    <p:sldId id="331" r:id="rId21"/>
    <p:sldId id="316" r:id="rId22"/>
    <p:sldId id="302" r:id="rId23"/>
    <p:sldId id="317" r:id="rId24"/>
    <p:sldId id="304" r:id="rId25"/>
    <p:sldId id="305" r:id="rId26"/>
    <p:sldId id="322" r:id="rId27"/>
    <p:sldId id="335" r:id="rId28"/>
    <p:sldId id="336" r:id="rId29"/>
    <p:sldId id="323" r:id="rId30"/>
    <p:sldId id="337" r:id="rId31"/>
    <p:sldId id="310" r:id="rId32"/>
    <p:sldId id="320" r:id="rId33"/>
    <p:sldId id="324" r:id="rId34"/>
    <p:sldId id="338" r:id="rId35"/>
  </p:sldIdLst>
  <p:sldSz cx="12192000" cy="6858000"/>
  <p:notesSz cx="700405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E9"/>
    <a:srgbClr val="FFB520"/>
    <a:srgbClr val="0070C0"/>
    <a:srgbClr val="1B4367"/>
    <a:srgbClr val="FFC000"/>
    <a:srgbClr val="A6A6A6"/>
    <a:srgbClr val="FFE4BA"/>
    <a:srgbClr val="8FC36B"/>
    <a:srgbClr val="FFFFFF"/>
    <a:srgbClr val="E5A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SPACHO%20CONTRALOR%20AUXILIAR\CLARA%20ACOSTA\VIGENCIA%202020\RENDICION%20CUENTAS%202016-2019\RESULTADOS%20ACUMULADOS%202016%20-%202019%20(actualizar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SPACHO%20CONTRALOR%20AUXILIAR\CLARA%20ACOSTA\VIGENCIA%202020\RENDICION%20CUENTAS%202016-2019\PVCGF%202016%20-%202019\RESULTADOS%20ACUMULADOS%202016%20-%202019%20PVCGF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ESPACHO%20CONTRALOR%20AUXILIAR\CLARA%20ACOSTA\VIGENCIA%202019\PROCESOS\PVCGF\RESULTADOS%20ACUMULADOS\2016%20-%202019\RESULTADOS%20ACUMULADOS%202016%20-%202019%20(actualizar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'acumulado 2016 - 2019'!$B$152</c:f>
              <c:strCache>
                <c:ptCount val="1"/>
                <c:pt idx="0">
                  <c:v>TOTAL SUJETOS 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'acumulado 2016 - 2019'!$C$151:$F$151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'acumulado 2016 - 2019'!$C$152:$F$152</c:f>
              <c:numCache>
                <c:formatCode>General</c:formatCode>
                <c:ptCount val="4"/>
                <c:pt idx="0">
                  <c:v>111</c:v>
                </c:pt>
                <c:pt idx="1">
                  <c:v>96</c:v>
                </c:pt>
                <c:pt idx="2">
                  <c:v>96</c:v>
                </c:pt>
                <c:pt idx="3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9-4505-AA58-59641A8B1D54}"/>
            </c:ext>
          </c:extLst>
        </c:ser>
        <c:ser>
          <c:idx val="1"/>
          <c:order val="1"/>
          <c:tx>
            <c:strRef>
              <c:f>'acumulado 2016 - 2019'!$B$153</c:f>
              <c:strCache>
                <c:ptCount val="1"/>
                <c:pt idx="0">
                  <c:v>SUJETOS AUDITADOS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'acumulado 2016 - 2019'!$C$151:$F$151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'acumulado 2016 - 2019'!$C$153:$F$153</c:f>
              <c:numCache>
                <c:formatCode>General</c:formatCode>
                <c:ptCount val="4"/>
                <c:pt idx="0">
                  <c:v>108</c:v>
                </c:pt>
                <c:pt idx="1">
                  <c:v>95</c:v>
                </c:pt>
                <c:pt idx="2">
                  <c:v>96</c:v>
                </c:pt>
                <c:pt idx="3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79-4505-AA58-59641A8B1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00751568"/>
        <c:axId val="-1500750480"/>
      </c:barChart>
      <c:lineChart>
        <c:grouping val="standard"/>
        <c:varyColors val="0"/>
        <c:ser>
          <c:idx val="2"/>
          <c:order val="2"/>
          <c:tx>
            <c:strRef>
              <c:f>'acumulado 2016 - 2019'!$B$154</c:f>
              <c:strCache>
                <c:ptCount val="1"/>
                <c:pt idx="0">
                  <c:v>PORCENTAJE COBERTURA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'acumulado 2016 - 2019'!$C$151:$F$151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'acumulado 2016 - 2019'!$C$154:$F$154</c:f>
              <c:numCache>
                <c:formatCode>0.0%</c:formatCode>
                <c:ptCount val="4"/>
                <c:pt idx="0">
                  <c:v>0.97297297297297303</c:v>
                </c:pt>
                <c:pt idx="1">
                  <c:v>0.98958333333333337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79-4505-AA58-59641A8B1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00742864"/>
        <c:axId val="-1500751024"/>
      </c:lineChart>
      <c:catAx>
        <c:axId val="-15007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500750480"/>
        <c:crosses val="autoZero"/>
        <c:auto val="1"/>
        <c:lblAlgn val="ctr"/>
        <c:lblOffset val="100"/>
        <c:noMultiLvlLbl val="0"/>
      </c:catAx>
      <c:valAx>
        <c:axId val="-150075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500751568"/>
        <c:crosses val="autoZero"/>
        <c:crossBetween val="between"/>
      </c:valAx>
      <c:catAx>
        <c:axId val="-150074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00751024"/>
        <c:crosses val="autoZero"/>
        <c:auto val="1"/>
        <c:lblAlgn val="ctr"/>
        <c:lblOffset val="100"/>
        <c:noMultiLvlLbl val="0"/>
      </c:catAx>
      <c:valAx>
        <c:axId val="-1500751024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500742864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96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28-4DD6-9FB4-53DBA1C7A65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28-4DD6-9FB4-53DBA1C7A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Hoja2!$B$5:$D$5</c:f>
              <c:strCache>
                <c:ptCount val="3"/>
                <c:pt idx="0">
                  <c:v>AUDITORIAS DE REGULARIDAD</c:v>
                </c:pt>
                <c:pt idx="1">
                  <c:v>AUDITORIAS DE DESEMPEÑO </c:v>
                </c:pt>
                <c:pt idx="2">
                  <c:v>VISITAS FISCALES</c:v>
                </c:pt>
              </c:strCache>
            </c:strRef>
          </c:cat>
          <c:val>
            <c:numRef>
              <c:f>Hoja2!$B$11:$D$11</c:f>
              <c:numCache>
                <c:formatCode>General</c:formatCode>
                <c:ptCount val="3"/>
                <c:pt idx="0">
                  <c:v>336</c:v>
                </c:pt>
                <c:pt idx="1">
                  <c:v>540</c:v>
                </c:pt>
                <c:pt idx="2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28-4DD6-9FB4-53DBA1C7A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5"/>
        <c:overlap val="-27"/>
        <c:axId val="-1647116880"/>
        <c:axId val="-1647109808"/>
      </c:barChart>
      <c:catAx>
        <c:axId val="-16471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47109808"/>
        <c:crosses val="autoZero"/>
        <c:auto val="1"/>
        <c:lblAlgn val="ctr"/>
        <c:lblOffset val="100"/>
        <c:noMultiLvlLbl val="0"/>
      </c:catAx>
      <c:valAx>
        <c:axId val="-164710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4711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'acumulado 2016 - 2019'!$D$13</c:f>
              <c:strCache>
                <c:ptCount val="1"/>
                <c:pt idx="0">
                  <c:v>VALOR HALLAZGOS FISCALES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'acumulado 2016 - 2019'!$A$14:$A$17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'acumulado 2016 - 2019'!$D$14:$D$17</c:f>
              <c:numCache>
                <c:formatCode>#,##0</c:formatCode>
                <c:ptCount val="4"/>
                <c:pt idx="0">
                  <c:v>466793602071</c:v>
                </c:pt>
                <c:pt idx="1">
                  <c:v>834519865230.20996</c:v>
                </c:pt>
                <c:pt idx="2">
                  <c:v>330609167123.46997</c:v>
                </c:pt>
                <c:pt idx="3">
                  <c:v>560829499844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B8-4AD3-853A-786A35369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647110896"/>
        <c:axId val="-1647119600"/>
      </c:barChart>
      <c:catAx>
        <c:axId val="-164711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647119600"/>
        <c:crosses val="autoZero"/>
        <c:auto val="1"/>
        <c:lblAlgn val="ctr"/>
        <c:lblOffset val="100"/>
        <c:noMultiLvlLbl val="0"/>
      </c:catAx>
      <c:valAx>
        <c:axId val="-1647119600"/>
        <c:scaling>
          <c:orientation val="minMax"/>
          <c:max val="85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6471108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6652085156022157E-2"/>
                <c:y val="0.4249799638302042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 algn="ctr">
                    <a:defRPr sz="1000" b="0" i="0" u="none" strike="noStrike" kern="1200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r>
                    <a:rPr lang="es-CO"/>
                    <a:t>Millones de pesos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CO" sz="1400" dirty="0" smtClean="0"/>
              <a:t>HALLAZGOS </a:t>
            </a:r>
            <a:r>
              <a:rPr lang="es-CO" sz="1400" dirty="0"/>
              <a:t>ADMINISTRATIVOS, PENALES Y DISCIPLINARIOS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cat>
            <c:strRef>
              <c:f>('acumulado 2016 - 2019'!$B$13,'acumulado 2016 - 2019'!$E$13:$F$13)</c:f>
              <c:strCache>
                <c:ptCount val="3"/>
                <c:pt idx="0">
                  <c:v>TOTAL HALLAZGOS ADMINISTRATIVOS</c:v>
                </c:pt>
                <c:pt idx="1">
                  <c:v>TOTAL HALLAZGOS PENALES</c:v>
                </c:pt>
                <c:pt idx="2">
                  <c:v>TOTAL HALLAZGOS DISCIPLINARIOS</c:v>
                </c:pt>
              </c:strCache>
            </c:strRef>
          </c:cat>
          <c:val>
            <c:numRef>
              <c:f>('acumulado 2016 - 2019'!$B$14,'acumulado 2016 - 2019'!$E$14:$F$14)</c:f>
              <c:numCache>
                <c:formatCode>#,##0</c:formatCode>
                <c:ptCount val="3"/>
                <c:pt idx="0">
                  <c:v>3134</c:v>
                </c:pt>
                <c:pt idx="1">
                  <c:v>79</c:v>
                </c:pt>
                <c:pt idx="2">
                  <c:v>1466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0D-453D-9AE4-DE1040F7FC3A}"/>
            </c:ext>
          </c:extLst>
        </c:ser>
        <c:ser>
          <c:idx val="1"/>
          <c:order val="1"/>
          <c:tx>
            <c:v>2017</c:v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cat>
            <c:strRef>
              <c:f>('acumulado 2016 - 2019'!$B$13,'acumulado 2016 - 2019'!$E$13:$F$13)</c:f>
              <c:strCache>
                <c:ptCount val="3"/>
                <c:pt idx="0">
                  <c:v>TOTAL HALLAZGOS ADMINISTRATIVOS</c:v>
                </c:pt>
                <c:pt idx="1">
                  <c:v>TOTAL HALLAZGOS PENALES</c:v>
                </c:pt>
                <c:pt idx="2">
                  <c:v>TOTAL HALLAZGOS DISCIPLINARIOS</c:v>
                </c:pt>
              </c:strCache>
            </c:strRef>
          </c:cat>
          <c:val>
            <c:numRef>
              <c:f>('acumulado 2016 - 2019'!$B$15,'acumulado 2016 - 2019'!$E$15:$F$15)</c:f>
              <c:numCache>
                <c:formatCode>#,##0</c:formatCode>
                <c:ptCount val="3"/>
                <c:pt idx="0">
                  <c:v>3216</c:v>
                </c:pt>
                <c:pt idx="1">
                  <c:v>72</c:v>
                </c:pt>
                <c:pt idx="2">
                  <c:v>1670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0D-453D-9AE4-DE1040F7FC3A}"/>
            </c:ext>
          </c:extLst>
        </c:ser>
        <c:ser>
          <c:idx val="2"/>
          <c:order val="2"/>
          <c:tx>
            <c:v>2018</c:v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('acumulado 2016 - 2019'!$B$13,'acumulado 2016 - 2019'!$E$13:$F$13)</c:f>
              <c:strCache>
                <c:ptCount val="3"/>
                <c:pt idx="0">
                  <c:v>TOTAL HALLAZGOS ADMINISTRATIVOS</c:v>
                </c:pt>
                <c:pt idx="1">
                  <c:v>TOTAL HALLAZGOS PENALES</c:v>
                </c:pt>
                <c:pt idx="2">
                  <c:v>TOTAL HALLAZGOS DISCIPLINARIOS</c:v>
                </c:pt>
              </c:strCache>
            </c:strRef>
          </c:cat>
          <c:val>
            <c:numRef>
              <c:f>('acumulado 2016 - 2019'!$B$16,'acumulado 2016 - 2019'!$E$16:$F$16)</c:f>
              <c:numCache>
                <c:formatCode>#,##0</c:formatCode>
                <c:ptCount val="3"/>
                <c:pt idx="0">
                  <c:v>2749</c:v>
                </c:pt>
                <c:pt idx="1">
                  <c:v>53</c:v>
                </c:pt>
                <c:pt idx="2">
                  <c:v>1446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0D-453D-9AE4-DE1040F7FC3A}"/>
            </c:ext>
          </c:extLst>
        </c:ser>
        <c:ser>
          <c:idx val="3"/>
          <c:order val="3"/>
          <c:tx>
            <c:strRef>
              <c:f>'acumulado 2016 - 2019'!$A$17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('acumulado 2016 - 2019'!$B$13,'acumulado 2016 - 2019'!$E$13:$F$13)</c:f>
              <c:strCache>
                <c:ptCount val="3"/>
                <c:pt idx="0">
                  <c:v>TOTAL HALLAZGOS ADMINISTRATIVOS</c:v>
                </c:pt>
                <c:pt idx="1">
                  <c:v>TOTAL HALLAZGOS PENALES</c:v>
                </c:pt>
                <c:pt idx="2">
                  <c:v>TOTAL HALLAZGOS DISCIPLINARIOS</c:v>
                </c:pt>
              </c:strCache>
            </c:strRef>
          </c:cat>
          <c:val>
            <c:numRef>
              <c:f>('acumulado 2016 - 2019'!$B$17,'acumulado 2016 - 2019'!$E$17:$F$17)</c:f>
              <c:numCache>
                <c:formatCode>#,##0</c:formatCode>
                <c:ptCount val="3"/>
                <c:pt idx="0">
                  <c:v>2517</c:v>
                </c:pt>
                <c:pt idx="1">
                  <c:v>56</c:v>
                </c:pt>
                <c:pt idx="2">
                  <c:v>1208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0D-453D-9AE4-DE1040F7F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7111984"/>
        <c:axId val="-1647108720"/>
      </c:barChart>
      <c:catAx>
        <c:axId val="-164711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647108720"/>
        <c:crosses val="autoZero"/>
        <c:auto val="1"/>
        <c:lblAlgn val="ctr"/>
        <c:lblOffset val="100"/>
        <c:noMultiLvlLbl val="0"/>
      </c:catAx>
      <c:valAx>
        <c:axId val="-164710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-1647111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14.jpe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CO" sz="2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PROGRAMA DE ALIMENTACIÓN ESCOLAR (PAE)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CO" sz="2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$14.627 millones</a:t>
          </a:r>
          <a:endParaRPr lang="es-MX" sz="2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4ED1-12CB-42F3-BC73-3362A1E3ED1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es-ES" sz="2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OBRAS E INFRAESTRUCTURA ESCOLAR </a:t>
          </a:r>
        </a:p>
        <a:p>
          <a:pPr algn="ctr"/>
          <a:r>
            <a:rPr lang="es-CO" sz="2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$24.481 millones</a:t>
          </a:r>
          <a:endParaRPr lang="es-ES" sz="1100" u="non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2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2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2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2" custScaleX="101240" custScaleY="127203" custLinFactNeighborX="626" custLinFactNeighborY="-28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2"/>
      <dgm:spPr/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2" custScaleX="103917" custScaleY="136807" custLinFactNeighborX="-193" custLinFactNeighborY="36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2"/>
      <dgm:spPr/>
      <dgm:t>
        <a:bodyPr/>
        <a:lstStyle/>
        <a:p>
          <a:endParaRPr lang="es-CO"/>
        </a:p>
      </dgm:t>
    </dgm:pt>
  </dgm:ptLst>
  <dgm:cxnLst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396BE7F6-E325-4428-BF9B-22C6C301A85E}" type="presOf" srcId="{BDF4D276-9CF0-47CA-8CEB-745502354419}" destId="{77304E93-7B46-4AE8-B93C-4D372D132D31}" srcOrd="0" destOrd="0" presId="urn:microsoft.com/office/officeart/2008/layout/VerticalCurvedList"/>
    <dgm:cxn modelId="{FFCC9A78-4D64-44AE-8B52-FC88553C10A9}" type="presOf" srcId="{5BBE106C-C1A3-41DE-8A67-1808F4E30315}" destId="{7BB8DAD3-D195-43B7-AD31-EDCCA6BF1071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DFE426FB-91F1-4EC6-B0EA-996257BF84CD}" type="presOf" srcId="{D3556D60-2541-4F22-BB86-2C49208D66C7}" destId="{45A73F8E-96DE-438F-BCC9-D5D9D831D407}" srcOrd="0" destOrd="0" presId="urn:microsoft.com/office/officeart/2008/layout/VerticalCurvedList"/>
    <dgm:cxn modelId="{020FA984-52CA-45AB-A62B-0A484C33019D}" type="presOf" srcId="{D2C04ED1-12CB-42F3-BC73-3362A1E3ED18}" destId="{4C6CBC3C-1179-4E90-8B96-F9A04A3E7793}" srcOrd="0" destOrd="0" presId="urn:microsoft.com/office/officeart/2008/layout/VerticalCurvedList"/>
    <dgm:cxn modelId="{F68317AB-85A4-4CCF-A28C-3E10EE19D0AA}" type="presParOf" srcId="{7BB8DAD3-D195-43B7-AD31-EDCCA6BF1071}" destId="{E04EF6B3-0025-4A3B-B99E-EE63219BCD54}" srcOrd="0" destOrd="0" presId="urn:microsoft.com/office/officeart/2008/layout/VerticalCurvedList"/>
    <dgm:cxn modelId="{F3386453-21E5-4885-BEF5-4C5592C668DF}" type="presParOf" srcId="{E04EF6B3-0025-4A3B-B99E-EE63219BCD54}" destId="{0351FE8D-FC8C-4BA2-8B1C-3F2BB5FE405D}" srcOrd="0" destOrd="0" presId="urn:microsoft.com/office/officeart/2008/layout/VerticalCurvedList"/>
    <dgm:cxn modelId="{31D2F87B-C6A6-4178-92F1-1348BF76D593}" type="presParOf" srcId="{0351FE8D-FC8C-4BA2-8B1C-3F2BB5FE405D}" destId="{CCE39077-E6BE-414D-82A7-9615DBDAA546}" srcOrd="0" destOrd="0" presId="urn:microsoft.com/office/officeart/2008/layout/VerticalCurvedList"/>
    <dgm:cxn modelId="{4D0753FB-6509-48D1-AE37-A2FE9AA524E1}" type="presParOf" srcId="{0351FE8D-FC8C-4BA2-8B1C-3F2BB5FE405D}" destId="{45A73F8E-96DE-438F-BCC9-D5D9D831D407}" srcOrd="1" destOrd="0" presId="urn:microsoft.com/office/officeart/2008/layout/VerticalCurvedList"/>
    <dgm:cxn modelId="{7D43C2B6-C07B-4441-8306-508C9C941538}" type="presParOf" srcId="{0351FE8D-FC8C-4BA2-8B1C-3F2BB5FE405D}" destId="{F0F90EC5-EEBA-4C9E-A6DB-49490C545855}" srcOrd="2" destOrd="0" presId="urn:microsoft.com/office/officeart/2008/layout/VerticalCurvedList"/>
    <dgm:cxn modelId="{B4525028-E5BA-4644-94FC-BE9B90CB9C56}" type="presParOf" srcId="{0351FE8D-FC8C-4BA2-8B1C-3F2BB5FE405D}" destId="{65E75EB5-3156-4587-BEB9-BE6727F44DC8}" srcOrd="3" destOrd="0" presId="urn:microsoft.com/office/officeart/2008/layout/VerticalCurvedList"/>
    <dgm:cxn modelId="{28F1C1D1-A047-4854-AD57-947C8447AC36}" type="presParOf" srcId="{E04EF6B3-0025-4A3B-B99E-EE63219BCD54}" destId="{77304E93-7B46-4AE8-B93C-4D372D132D31}" srcOrd="1" destOrd="0" presId="urn:microsoft.com/office/officeart/2008/layout/VerticalCurvedList"/>
    <dgm:cxn modelId="{BB6109E5-337A-4618-9DEB-A2B88CE58163}" type="presParOf" srcId="{E04EF6B3-0025-4A3B-B99E-EE63219BCD54}" destId="{0F8BA7AF-4A90-433D-9BF6-9CEA0D3158F7}" srcOrd="2" destOrd="0" presId="urn:microsoft.com/office/officeart/2008/layout/VerticalCurvedList"/>
    <dgm:cxn modelId="{FF6CF575-C95C-4C95-89AD-749935839E51}" type="presParOf" srcId="{0F8BA7AF-4A90-433D-9BF6-9CEA0D3158F7}" destId="{3618051E-AE0F-4AED-A668-8C1381EE4DED}" srcOrd="0" destOrd="0" presId="urn:microsoft.com/office/officeart/2008/layout/VerticalCurvedList"/>
    <dgm:cxn modelId="{7AC8D518-7CD4-4B84-A858-D7FE406F7010}" type="presParOf" srcId="{E04EF6B3-0025-4A3B-B99E-EE63219BCD54}" destId="{4C6CBC3C-1179-4E90-8B96-F9A04A3E7793}" srcOrd="3" destOrd="0" presId="urn:microsoft.com/office/officeart/2008/layout/VerticalCurvedList"/>
    <dgm:cxn modelId="{34F0D5F3-751F-416D-AACE-907695B02AAA}" type="presParOf" srcId="{E04EF6B3-0025-4A3B-B99E-EE63219BCD54}" destId="{B7C4DE34-EF90-446E-87C1-BF4188C4E536}" srcOrd="4" destOrd="0" presId="urn:microsoft.com/office/officeart/2008/layout/VerticalCurvedList"/>
    <dgm:cxn modelId="{BCA8FCA4-76D8-44B8-94B4-7FA5ED2707D9}" type="presParOf" srcId="{B7C4DE34-EF90-446E-87C1-BF4188C4E536}" destId="{298B5F7B-71B4-441C-80B4-DB4ED0412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just"/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just"/>
          <a:endParaRPr lang="es-419" sz="1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2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2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2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2" custScaleX="92903" custScaleY="206094" custLinFactNeighborX="-604" custLinFactNeighborY="-22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2" custScaleX="100146" custScaleY="63839" custLinFactNeighborX="21316" custLinFactNeighborY="-38786"/>
      <dgm:spPr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2" custScaleX="97387" custScaleY="79844" custLinFactNeighborX="-2417" custLinFactNeighborY="393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2" custScaleX="90270" custScaleY="80623" custLinFactNeighborY="31470"/>
      <dgm:spPr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6E7B54DC-4EF5-4875-8D37-27A4752C2FE1}" type="presOf" srcId="{BDF4D276-9CF0-47CA-8CEB-745502354419}" destId="{77304E93-7B46-4AE8-B93C-4D372D132D31}" srcOrd="0" destOrd="0" presId="urn:microsoft.com/office/officeart/2008/layout/VerticalCurvedList"/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E12FAC11-EC7B-4896-96CC-5DAA9A78FF99}" type="presOf" srcId="{D3556D60-2541-4F22-BB86-2C49208D66C7}" destId="{45A73F8E-96DE-438F-BCC9-D5D9D831D407}" srcOrd="0" destOrd="0" presId="urn:microsoft.com/office/officeart/2008/layout/VerticalCurvedList"/>
    <dgm:cxn modelId="{EA88D434-4E8B-4C04-9024-F75823F24446}" type="presOf" srcId="{D2C04ED1-12CB-42F3-BC73-3362A1E3ED18}" destId="{4C6CBC3C-1179-4E90-8B96-F9A04A3E7793}" srcOrd="0" destOrd="0" presId="urn:microsoft.com/office/officeart/2008/layout/VerticalCurvedList"/>
    <dgm:cxn modelId="{AD217A3E-EE75-492F-9CD8-2E0DEB71E5A5}" type="presOf" srcId="{5BBE106C-C1A3-41DE-8A67-1808F4E30315}" destId="{7BB8DAD3-D195-43B7-AD31-EDCCA6BF1071}" srcOrd="0" destOrd="0" presId="urn:microsoft.com/office/officeart/2008/layout/VerticalCurvedList"/>
    <dgm:cxn modelId="{63BF4235-7A0B-4248-8D8C-4A6433F99034}" type="presParOf" srcId="{7BB8DAD3-D195-43B7-AD31-EDCCA6BF1071}" destId="{E04EF6B3-0025-4A3B-B99E-EE63219BCD54}" srcOrd="0" destOrd="0" presId="urn:microsoft.com/office/officeart/2008/layout/VerticalCurvedList"/>
    <dgm:cxn modelId="{30030D46-BC70-4289-BC08-236DF94C4BEF}" type="presParOf" srcId="{E04EF6B3-0025-4A3B-B99E-EE63219BCD54}" destId="{0351FE8D-FC8C-4BA2-8B1C-3F2BB5FE405D}" srcOrd="0" destOrd="0" presId="urn:microsoft.com/office/officeart/2008/layout/VerticalCurvedList"/>
    <dgm:cxn modelId="{BCFCA2CE-5BA5-412F-8E21-CD03AD19BBD3}" type="presParOf" srcId="{0351FE8D-FC8C-4BA2-8B1C-3F2BB5FE405D}" destId="{CCE39077-E6BE-414D-82A7-9615DBDAA546}" srcOrd="0" destOrd="0" presId="urn:microsoft.com/office/officeart/2008/layout/VerticalCurvedList"/>
    <dgm:cxn modelId="{08BFD1B3-E03D-4E5C-963B-7E5FC90534A3}" type="presParOf" srcId="{0351FE8D-FC8C-4BA2-8B1C-3F2BB5FE405D}" destId="{45A73F8E-96DE-438F-BCC9-D5D9D831D407}" srcOrd="1" destOrd="0" presId="urn:microsoft.com/office/officeart/2008/layout/VerticalCurvedList"/>
    <dgm:cxn modelId="{C9AF7BFF-DD81-495A-BD4C-6C3E4471AB25}" type="presParOf" srcId="{0351FE8D-FC8C-4BA2-8B1C-3F2BB5FE405D}" destId="{F0F90EC5-EEBA-4C9E-A6DB-49490C545855}" srcOrd="2" destOrd="0" presId="urn:microsoft.com/office/officeart/2008/layout/VerticalCurvedList"/>
    <dgm:cxn modelId="{6D8D80CF-2ED2-47BC-BF3C-BC9354F81C61}" type="presParOf" srcId="{0351FE8D-FC8C-4BA2-8B1C-3F2BB5FE405D}" destId="{65E75EB5-3156-4587-BEB9-BE6727F44DC8}" srcOrd="3" destOrd="0" presId="urn:microsoft.com/office/officeart/2008/layout/VerticalCurvedList"/>
    <dgm:cxn modelId="{FBB7B8F3-94FB-41DC-90EA-784117B66521}" type="presParOf" srcId="{E04EF6B3-0025-4A3B-B99E-EE63219BCD54}" destId="{77304E93-7B46-4AE8-B93C-4D372D132D31}" srcOrd="1" destOrd="0" presId="urn:microsoft.com/office/officeart/2008/layout/VerticalCurvedList"/>
    <dgm:cxn modelId="{6B01A12A-C71B-4959-AA31-D9CC27E2F9D0}" type="presParOf" srcId="{E04EF6B3-0025-4A3B-B99E-EE63219BCD54}" destId="{0F8BA7AF-4A90-433D-9BF6-9CEA0D3158F7}" srcOrd="2" destOrd="0" presId="urn:microsoft.com/office/officeart/2008/layout/VerticalCurvedList"/>
    <dgm:cxn modelId="{0CAD04F5-167F-4006-9755-1FAD11532FDB}" type="presParOf" srcId="{0F8BA7AF-4A90-433D-9BF6-9CEA0D3158F7}" destId="{3618051E-AE0F-4AED-A668-8C1381EE4DED}" srcOrd="0" destOrd="0" presId="urn:microsoft.com/office/officeart/2008/layout/VerticalCurvedList"/>
    <dgm:cxn modelId="{21E0912B-BC4F-47A6-9001-7C4988D50915}" type="presParOf" srcId="{E04EF6B3-0025-4A3B-B99E-EE63219BCD54}" destId="{4C6CBC3C-1179-4E90-8B96-F9A04A3E7793}" srcOrd="3" destOrd="0" presId="urn:microsoft.com/office/officeart/2008/layout/VerticalCurvedList"/>
    <dgm:cxn modelId="{E8306081-39C9-4FF2-9507-597F7E765D09}" type="presParOf" srcId="{E04EF6B3-0025-4A3B-B99E-EE63219BCD54}" destId="{B7C4DE34-EF90-446E-87C1-BF4188C4E536}" srcOrd="4" destOrd="0" presId="urn:microsoft.com/office/officeart/2008/layout/VerticalCurvedList"/>
    <dgm:cxn modelId="{F3B128A3-FB9B-46A2-B6F4-D3A0CEAD034A}" type="presParOf" srcId="{B7C4DE34-EF90-446E-87C1-BF4188C4E536}" destId="{298B5F7B-71B4-441C-80B4-DB4ED0412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8DE4AF-CFCE-440D-9F38-B628C347FC2D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DAF39696-4CD8-4D94-961C-D4B1C93D2B6C}">
      <dgm:prSet custT="1"/>
      <dgm:spPr>
        <a:ln w="38100">
          <a:solidFill>
            <a:srgbClr val="FF0000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CO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Irregularidades relacionadas con la operación de los parqueaderos norte y sur del Estadio </a:t>
          </a:r>
          <a:r>
            <a:rPr lang="es-CO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Camp</a:t>
          </a:r>
          <a:r>
            <a:rPr lang="es-419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</a:t>
          </a:r>
          <a:r>
            <a:rPr lang="es-CO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CO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de propiedad del Instituto Distrital de Recreación y Deporte.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Presunto detrimento $27.958 millones</a:t>
          </a:r>
          <a:r>
            <a: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41F7422D-3766-4089-9246-E8E56515A93D}" type="parTrans" cxnId="{9B1C22F1-910C-4ED7-93AC-770CFB5337C7}">
      <dgm:prSet/>
      <dgm:spPr/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11963-A28B-4213-BC5D-A4DC28E90A57}" type="sibTrans" cxnId="{9B1C22F1-910C-4ED7-93AC-770CFB5337C7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EE071-977B-4792-B7A2-352CB490DEF6}">
      <dgm:prSet custT="1"/>
      <dgm:spPr>
        <a:ln w="38100"/>
      </dgm:spPr>
      <dgm:t>
        <a:bodyPr/>
        <a:lstStyle/>
        <a:p>
          <a:pPr algn="just"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Irregularidades en convenios interadministrativos suscritos entre el Fondo de Desarrollo Local de Usaquén y la Unidad Administrativa Especial de Rehabilitación y Mantenimiento Vial </a:t>
          </a:r>
          <a:r>
            <a:rPr lang="es-419" sz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UAERMV</a:t>
          </a:r>
          <a:r>
            <a:rPr lang="es-419" sz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CO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Presunto detrimento $1.203,7 millones. 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2A509-2CCA-4852-932A-E6F5749D64B8}" type="parTrans" cxnId="{AD26FA67-F9E3-4CF1-A6D5-0C45A4700C7F}">
      <dgm:prSet/>
      <dgm:spPr/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5A6D9-4504-434B-82BD-B64DDFBC8C3E}" type="sibTrans" cxnId="{AD26FA67-F9E3-4CF1-A6D5-0C45A4700C7F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8E3EA-55FC-4C56-BB45-9765DFC172E9}">
      <dgm:prSet custT="1"/>
      <dgm:spPr>
        <a:ln w="38100">
          <a:solidFill>
            <a:schemeClr val="tx1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Secretaría Distrital de Salud (SDS) y Fondo Financiero Distrital de Salud (FFDS). No cobro oportuno de cartera por vía prescripción.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CO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Presunto detrimento $3.227,4 millones. </a:t>
          </a:r>
          <a:endParaRPr lang="es-CO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1DA5A-0A2C-423A-9705-623B8F24A422}" type="parTrans" cxnId="{E83E6ABA-227D-4966-B09F-A91388DBB0DD}">
      <dgm:prSet/>
      <dgm:spPr/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EFFFB-E017-4DC3-BF30-BCFCC27D4254}" type="sibTrans" cxnId="{E83E6ABA-227D-4966-B09F-A91388DBB0DD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A8726-A255-4E61-9F85-88C2C43A9E1B}">
      <dgm:prSet custT="1"/>
      <dgm:spPr>
        <a:ln w="38100"/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419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sz="11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Empresa de Acueducto y Alcantarillado se realiza  seguimiento a contratos relacionados con la terminación del interceptor </a:t>
          </a:r>
          <a:r>
            <a:rPr lang="es-C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Tunjuelo</a:t>
          </a:r>
          <a:r>
            <a:rPr lang="es-419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-C</a:t>
          </a:r>
          <a:r>
            <a:rPr lang="es-C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anoas y obras complementarias.</a:t>
          </a:r>
          <a:r>
            <a:rPr 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s-MX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Presunto detrimento $6.593.3 millones.</a:t>
          </a:r>
          <a:endParaRPr lang="es-CO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6B814-10DE-418D-AF4C-39949899CF0B}" type="parTrans" cxnId="{54475F77-6A6F-465B-85F4-26D45747B975}">
      <dgm:prSet/>
      <dgm:spPr/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AB06C-332E-4621-AC9D-659124279A2F}" type="sibTrans" cxnId="{54475F77-6A6F-465B-85F4-26D45747B975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EDF11-07A3-4E5B-91E0-16E3F71B2DCC}">
      <dgm:prSet custT="1"/>
      <dgm:spPr>
        <a:ln w="38100"/>
      </dgm:spPr>
      <dgm:t>
        <a:bodyPr/>
        <a:lstStyle/>
        <a:p>
          <a:pPr algn="just" rtl="0"/>
          <a:r>
            <a: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Seguimiento a la liquidación del contrato 005 de 2012, suscrito por el Instituto de Desarrollo Urbano (IDU) y el consorcio AIA-CONCAY 2012. </a:t>
          </a:r>
          <a:r>
            <a: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Presunto detrimento $8.917.2 millones.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E4128-77B2-4B2F-A46B-E3C534836CA0}" type="parTrans" cxnId="{4D2AB7E6-9340-4A74-857C-F71FA0290337}">
      <dgm:prSet/>
      <dgm:spPr/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D61AE-4AA4-4798-99DB-A4FA2D984CFF}" type="sibTrans" cxnId="{4D2AB7E6-9340-4A74-857C-F71FA0290337}">
      <dgm:prSet/>
      <dgm:spPr/>
      <dgm:t>
        <a:bodyPr/>
        <a:lstStyle/>
        <a:p>
          <a:pPr algn="just"/>
          <a:endParaRPr lang="es-C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B8C71-BE49-4FCD-8BE3-EF072E60ED63}" type="pres">
      <dgm:prSet presAssocID="{D48DE4AF-CFCE-440D-9F38-B628C347FC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C1170CD-EB7E-4BC5-802F-7D45AE8C6CAF}" type="pres">
      <dgm:prSet presAssocID="{D48DE4AF-CFCE-440D-9F38-B628C347FC2D}" presName="dummyMaxCanvas" presStyleCnt="0">
        <dgm:presLayoutVars/>
      </dgm:prSet>
      <dgm:spPr/>
    </dgm:pt>
    <dgm:pt modelId="{C0FBF066-3C91-4B23-9B57-62FEDE6A2CE4}" type="pres">
      <dgm:prSet presAssocID="{D48DE4AF-CFCE-440D-9F38-B628C347FC2D}" presName="FiveNodes_1" presStyleLbl="node1" presStyleIdx="0" presStyleCnt="5" custScaleX="1298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2E83CB-FE1D-460F-A436-6DC72D6CC0CF}" type="pres">
      <dgm:prSet presAssocID="{D48DE4AF-CFCE-440D-9F38-B628C347FC2D}" presName="FiveNodes_2" presStyleLbl="node1" presStyleIdx="1" presStyleCnt="5" custScaleX="105563" custScaleY="1209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6F9BA2-F680-4B5C-8404-C47B33C8DED1}" type="pres">
      <dgm:prSet presAssocID="{D48DE4AF-CFCE-440D-9F38-B628C347FC2D}" presName="FiveNodes_3" presStyleLbl="node1" presStyleIdx="2" presStyleCnt="5" custScaleX="108005" custScaleY="1042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B5D082-616B-4731-8403-B2134FD41540}" type="pres">
      <dgm:prSet presAssocID="{D48DE4AF-CFCE-440D-9F38-B628C347FC2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5B97E9-5F43-444E-947C-EB13204DDF88}" type="pres">
      <dgm:prSet presAssocID="{D48DE4AF-CFCE-440D-9F38-B628C347FC2D}" presName="FiveNodes_5" presStyleLbl="node1" presStyleIdx="4" presStyleCnt="5" custScaleX="97816" custLinFactNeighborX="-2336" custLinFactNeighborY="33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6D5434-2123-4E37-90F7-207CD76FB6C8}" type="pres">
      <dgm:prSet presAssocID="{D48DE4AF-CFCE-440D-9F38-B628C347FC2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34AD-F20D-4689-8CA6-5B992D49230F}" type="pres">
      <dgm:prSet presAssocID="{D48DE4AF-CFCE-440D-9F38-B628C347FC2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2E393F-D120-418F-B790-0059B9EE8E15}" type="pres">
      <dgm:prSet presAssocID="{D48DE4AF-CFCE-440D-9F38-B628C347FC2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970A8F-1564-4A35-9CEB-B26745A9BEE6}" type="pres">
      <dgm:prSet presAssocID="{D48DE4AF-CFCE-440D-9F38-B628C347FC2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11CC6B-AB75-4BA1-B907-8466F6774D70}" type="pres">
      <dgm:prSet presAssocID="{D48DE4AF-CFCE-440D-9F38-B628C347FC2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94A129-ED6A-4BB9-A3AE-C7AD1E8CAC13}" type="pres">
      <dgm:prSet presAssocID="{D48DE4AF-CFCE-440D-9F38-B628C347FC2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801C1F-9658-4A17-8C2B-AE0936F3079A}" type="pres">
      <dgm:prSet presAssocID="{D48DE4AF-CFCE-440D-9F38-B628C347FC2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75BE4D-23A3-4E35-8FCB-C1CB0DA39B39}" type="pres">
      <dgm:prSet presAssocID="{D48DE4AF-CFCE-440D-9F38-B628C347FC2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9DCE2C-B3B7-4B82-A6D5-79398D224B6B}" type="pres">
      <dgm:prSet presAssocID="{D48DE4AF-CFCE-440D-9F38-B628C347FC2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83E6ABA-227D-4966-B09F-A91388DBB0DD}" srcId="{D48DE4AF-CFCE-440D-9F38-B628C347FC2D}" destId="{FA68E3EA-55FC-4C56-BB45-9765DFC172E9}" srcOrd="2" destOrd="0" parTransId="{0DE1DA5A-0A2C-423A-9705-623B8F24A422}" sibTransId="{780EFFFB-E017-4DC3-BF30-BCFCC27D4254}"/>
    <dgm:cxn modelId="{E086CBC8-D5CF-4F14-B186-5A8D287B7246}" type="presOf" srcId="{4755A6D9-4504-434B-82BD-B64DDFBC8C3E}" destId="{DC6934AD-F20D-4689-8CA6-5B992D49230F}" srcOrd="0" destOrd="0" presId="urn:microsoft.com/office/officeart/2005/8/layout/vProcess5"/>
    <dgm:cxn modelId="{6B9C12E4-768C-4FFC-9A58-51405514C08E}" type="presOf" srcId="{45CEDF11-07A3-4E5B-91E0-16E3F71B2DCC}" destId="{085B97E9-5F43-444E-947C-EB13204DDF88}" srcOrd="0" destOrd="0" presId="urn:microsoft.com/office/officeart/2005/8/layout/vProcess5"/>
    <dgm:cxn modelId="{AD26FA67-F9E3-4CF1-A6D5-0C45A4700C7F}" srcId="{D48DE4AF-CFCE-440D-9F38-B628C347FC2D}" destId="{813EE071-977B-4792-B7A2-352CB490DEF6}" srcOrd="1" destOrd="0" parTransId="{BBC2A509-2CCA-4852-932A-E6F5749D64B8}" sibTransId="{4755A6D9-4504-434B-82BD-B64DDFBC8C3E}"/>
    <dgm:cxn modelId="{1EA5CE54-601F-42F3-9D97-1B6BDA217308}" type="presOf" srcId="{D48DE4AF-CFCE-440D-9F38-B628C347FC2D}" destId="{C10B8C71-BE49-4FCD-8BE3-EF072E60ED63}" srcOrd="0" destOrd="0" presId="urn:microsoft.com/office/officeart/2005/8/layout/vProcess5"/>
    <dgm:cxn modelId="{35BBF6B4-75EC-4598-A263-3A478F0400BB}" type="presOf" srcId="{813EE071-977B-4792-B7A2-352CB490DEF6}" destId="{852E83CB-FE1D-460F-A436-6DC72D6CC0CF}" srcOrd="0" destOrd="0" presId="urn:microsoft.com/office/officeart/2005/8/layout/vProcess5"/>
    <dgm:cxn modelId="{C98D78B3-AF3D-41C9-8F83-EE1B1B85CA4B}" type="presOf" srcId="{DD0AB06C-332E-4621-AC9D-659124279A2F}" destId="{1B970A8F-1564-4A35-9CEB-B26745A9BEE6}" srcOrd="0" destOrd="0" presId="urn:microsoft.com/office/officeart/2005/8/layout/vProcess5"/>
    <dgm:cxn modelId="{54475F77-6A6F-465B-85F4-26D45747B975}" srcId="{D48DE4AF-CFCE-440D-9F38-B628C347FC2D}" destId="{E88A8726-A255-4E61-9F85-88C2C43A9E1B}" srcOrd="3" destOrd="0" parTransId="{0336B814-10DE-418D-AF4C-39949899CF0B}" sibTransId="{DD0AB06C-332E-4621-AC9D-659124279A2F}"/>
    <dgm:cxn modelId="{6CBB5A60-8F19-4B5A-BC12-66B9C6C6D27F}" type="presOf" srcId="{E88A8726-A255-4E61-9F85-88C2C43A9E1B}" destId="{D6B5D082-616B-4731-8403-B2134FD41540}" srcOrd="0" destOrd="0" presId="urn:microsoft.com/office/officeart/2005/8/layout/vProcess5"/>
    <dgm:cxn modelId="{54CB405A-77D5-4D23-BC71-C1494A3E6EC4}" type="presOf" srcId="{DAF39696-4CD8-4D94-961C-D4B1C93D2B6C}" destId="{9711CC6B-AB75-4BA1-B907-8466F6774D70}" srcOrd="1" destOrd="0" presId="urn:microsoft.com/office/officeart/2005/8/layout/vProcess5"/>
    <dgm:cxn modelId="{4D2AB7E6-9340-4A74-857C-F71FA0290337}" srcId="{D48DE4AF-CFCE-440D-9F38-B628C347FC2D}" destId="{45CEDF11-07A3-4E5B-91E0-16E3F71B2DCC}" srcOrd="4" destOrd="0" parTransId="{E8AE4128-77B2-4B2F-A46B-E3C534836CA0}" sibTransId="{5C1D61AE-4AA4-4798-99DB-A4FA2D984CFF}"/>
    <dgm:cxn modelId="{354DF313-94B4-4CA2-BA0D-E86297957ED1}" type="presOf" srcId="{45CEDF11-07A3-4E5B-91E0-16E3F71B2DCC}" destId="{959DCE2C-B3B7-4B82-A6D5-79398D224B6B}" srcOrd="1" destOrd="0" presId="urn:microsoft.com/office/officeart/2005/8/layout/vProcess5"/>
    <dgm:cxn modelId="{52BB2A3A-A693-4F77-AE60-39956B1231F7}" type="presOf" srcId="{C4311963-A28B-4213-BC5D-A4DC28E90A57}" destId="{6A6D5434-2123-4E37-90F7-207CD76FB6C8}" srcOrd="0" destOrd="0" presId="urn:microsoft.com/office/officeart/2005/8/layout/vProcess5"/>
    <dgm:cxn modelId="{F6EE0190-CF0D-4076-80FE-42973244825F}" type="presOf" srcId="{E88A8726-A255-4E61-9F85-88C2C43A9E1B}" destId="{EF75BE4D-23A3-4E35-8FCB-C1CB0DA39B39}" srcOrd="1" destOrd="0" presId="urn:microsoft.com/office/officeart/2005/8/layout/vProcess5"/>
    <dgm:cxn modelId="{EF6EB2B5-9857-4C3B-9EE0-4E58D3C6A5FC}" type="presOf" srcId="{FA68E3EA-55FC-4C56-BB45-9765DFC172E9}" destId="{7C801C1F-9658-4A17-8C2B-AE0936F3079A}" srcOrd="1" destOrd="0" presId="urn:microsoft.com/office/officeart/2005/8/layout/vProcess5"/>
    <dgm:cxn modelId="{BAEF6A82-F555-4123-B520-5E2F83229A4A}" type="presOf" srcId="{DAF39696-4CD8-4D94-961C-D4B1C93D2B6C}" destId="{C0FBF066-3C91-4B23-9B57-62FEDE6A2CE4}" srcOrd="0" destOrd="0" presId="urn:microsoft.com/office/officeart/2005/8/layout/vProcess5"/>
    <dgm:cxn modelId="{0D529CCE-E249-4B0D-ADD8-DC2C1B49291A}" type="presOf" srcId="{780EFFFB-E017-4DC3-BF30-BCFCC27D4254}" destId="{3B2E393F-D120-418F-B790-0059B9EE8E15}" srcOrd="0" destOrd="0" presId="urn:microsoft.com/office/officeart/2005/8/layout/vProcess5"/>
    <dgm:cxn modelId="{9B1C22F1-910C-4ED7-93AC-770CFB5337C7}" srcId="{D48DE4AF-CFCE-440D-9F38-B628C347FC2D}" destId="{DAF39696-4CD8-4D94-961C-D4B1C93D2B6C}" srcOrd="0" destOrd="0" parTransId="{41F7422D-3766-4089-9246-E8E56515A93D}" sibTransId="{C4311963-A28B-4213-BC5D-A4DC28E90A57}"/>
    <dgm:cxn modelId="{0BD0B3D0-653A-4E2C-883A-7C5BC00C215A}" type="presOf" srcId="{813EE071-977B-4792-B7A2-352CB490DEF6}" destId="{8094A129-ED6A-4BB9-A3AE-C7AD1E8CAC13}" srcOrd="1" destOrd="0" presId="urn:microsoft.com/office/officeart/2005/8/layout/vProcess5"/>
    <dgm:cxn modelId="{54266778-4BA9-471B-9EE2-048598E9FFDC}" type="presOf" srcId="{FA68E3EA-55FC-4C56-BB45-9765DFC172E9}" destId="{D16F9BA2-F680-4B5C-8404-C47B33C8DED1}" srcOrd="0" destOrd="0" presId="urn:microsoft.com/office/officeart/2005/8/layout/vProcess5"/>
    <dgm:cxn modelId="{75F272DE-B8B2-4EE0-883D-64592C03078E}" type="presParOf" srcId="{C10B8C71-BE49-4FCD-8BE3-EF072E60ED63}" destId="{FC1170CD-EB7E-4BC5-802F-7D45AE8C6CAF}" srcOrd="0" destOrd="0" presId="urn:microsoft.com/office/officeart/2005/8/layout/vProcess5"/>
    <dgm:cxn modelId="{D2D133E5-345E-482E-9197-C37C3BC0F1C0}" type="presParOf" srcId="{C10B8C71-BE49-4FCD-8BE3-EF072E60ED63}" destId="{C0FBF066-3C91-4B23-9B57-62FEDE6A2CE4}" srcOrd="1" destOrd="0" presId="urn:microsoft.com/office/officeart/2005/8/layout/vProcess5"/>
    <dgm:cxn modelId="{2A2CCF5E-19B9-4B90-8905-4EC1F232C4E9}" type="presParOf" srcId="{C10B8C71-BE49-4FCD-8BE3-EF072E60ED63}" destId="{852E83CB-FE1D-460F-A436-6DC72D6CC0CF}" srcOrd="2" destOrd="0" presId="urn:microsoft.com/office/officeart/2005/8/layout/vProcess5"/>
    <dgm:cxn modelId="{A4D93909-2BEB-46A0-A153-8FE00B226A74}" type="presParOf" srcId="{C10B8C71-BE49-4FCD-8BE3-EF072E60ED63}" destId="{D16F9BA2-F680-4B5C-8404-C47B33C8DED1}" srcOrd="3" destOrd="0" presId="urn:microsoft.com/office/officeart/2005/8/layout/vProcess5"/>
    <dgm:cxn modelId="{9C798CE6-98FB-4393-82D2-E0107BC241F5}" type="presParOf" srcId="{C10B8C71-BE49-4FCD-8BE3-EF072E60ED63}" destId="{D6B5D082-616B-4731-8403-B2134FD41540}" srcOrd="4" destOrd="0" presId="urn:microsoft.com/office/officeart/2005/8/layout/vProcess5"/>
    <dgm:cxn modelId="{37A11562-19B4-476C-81F1-61F334775E79}" type="presParOf" srcId="{C10B8C71-BE49-4FCD-8BE3-EF072E60ED63}" destId="{085B97E9-5F43-444E-947C-EB13204DDF88}" srcOrd="5" destOrd="0" presId="urn:microsoft.com/office/officeart/2005/8/layout/vProcess5"/>
    <dgm:cxn modelId="{05FBF73A-16D8-4219-9130-792FA13195DF}" type="presParOf" srcId="{C10B8C71-BE49-4FCD-8BE3-EF072E60ED63}" destId="{6A6D5434-2123-4E37-90F7-207CD76FB6C8}" srcOrd="6" destOrd="0" presId="urn:microsoft.com/office/officeart/2005/8/layout/vProcess5"/>
    <dgm:cxn modelId="{7D8BAA53-77C3-438D-A205-E5A0B0841A6C}" type="presParOf" srcId="{C10B8C71-BE49-4FCD-8BE3-EF072E60ED63}" destId="{DC6934AD-F20D-4689-8CA6-5B992D49230F}" srcOrd="7" destOrd="0" presId="urn:microsoft.com/office/officeart/2005/8/layout/vProcess5"/>
    <dgm:cxn modelId="{8F54670B-4503-468D-B1F6-91ED121C37B5}" type="presParOf" srcId="{C10B8C71-BE49-4FCD-8BE3-EF072E60ED63}" destId="{3B2E393F-D120-418F-B790-0059B9EE8E15}" srcOrd="8" destOrd="0" presId="urn:microsoft.com/office/officeart/2005/8/layout/vProcess5"/>
    <dgm:cxn modelId="{DAE5380F-6690-4C1B-BED9-CD627ECC7CF7}" type="presParOf" srcId="{C10B8C71-BE49-4FCD-8BE3-EF072E60ED63}" destId="{1B970A8F-1564-4A35-9CEB-B26745A9BEE6}" srcOrd="9" destOrd="0" presId="urn:microsoft.com/office/officeart/2005/8/layout/vProcess5"/>
    <dgm:cxn modelId="{15EC5BDF-C374-4A7E-89DE-D6553DF5C9C6}" type="presParOf" srcId="{C10B8C71-BE49-4FCD-8BE3-EF072E60ED63}" destId="{9711CC6B-AB75-4BA1-B907-8466F6774D70}" srcOrd="10" destOrd="0" presId="urn:microsoft.com/office/officeart/2005/8/layout/vProcess5"/>
    <dgm:cxn modelId="{19F960B0-1AE8-4BA6-82BB-B4387B0E7FA9}" type="presParOf" srcId="{C10B8C71-BE49-4FCD-8BE3-EF072E60ED63}" destId="{8094A129-ED6A-4BB9-A3AE-C7AD1E8CAC13}" srcOrd="11" destOrd="0" presId="urn:microsoft.com/office/officeart/2005/8/layout/vProcess5"/>
    <dgm:cxn modelId="{5FF06E67-AAF1-4507-84BE-0E433D85DD51}" type="presParOf" srcId="{C10B8C71-BE49-4FCD-8BE3-EF072E60ED63}" destId="{7C801C1F-9658-4A17-8C2B-AE0936F3079A}" srcOrd="12" destOrd="0" presId="urn:microsoft.com/office/officeart/2005/8/layout/vProcess5"/>
    <dgm:cxn modelId="{F54FCB6E-E5FC-461B-B2C2-E0F734514F0C}" type="presParOf" srcId="{C10B8C71-BE49-4FCD-8BE3-EF072E60ED63}" destId="{EF75BE4D-23A3-4E35-8FCB-C1CB0DA39B39}" srcOrd="13" destOrd="0" presId="urn:microsoft.com/office/officeart/2005/8/layout/vProcess5"/>
    <dgm:cxn modelId="{9F6C3650-814A-4B08-839A-C9CCC80C4DFD}" type="presParOf" srcId="{C10B8C71-BE49-4FCD-8BE3-EF072E60ED63}" destId="{959DCE2C-B3B7-4B82-A6D5-79398D224B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D509D9-2B2A-4F79-BD2C-A8DD0C51C7B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6384A7E-48D0-46E3-9305-04360BDD7E5E}">
      <dgm:prSet custT="1"/>
      <dgm:spPr/>
      <dgm:t>
        <a:bodyPr/>
        <a:lstStyle/>
        <a:p>
          <a:pPr rtl="0"/>
          <a:r>
            <a:rPr lang="es-CO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5.1    Fin a toda forma de discriminación.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17350-A26E-41C1-80C1-440EA1572B23}" type="parTrans" cxnId="{3FBBDD4A-E2E8-4AA9-BEF9-B99A7FED9801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C8951-8640-405C-B1C3-9DB77CA0982F}" type="sibTrans" cxnId="{3FBBDD4A-E2E8-4AA9-BEF9-B99A7FED9801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77F98-DF62-4C51-BBA1-3A3588013B8F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5.2    Eliminar toda forma de violencia.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50D28-B41B-466E-A19F-A7BC68BFEE32}" type="parTrans" cxnId="{F08040EE-15C7-4DC8-85D5-D2C40F70D635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ABA68-79CA-4626-90A8-2F1A6709B07E}" type="sibTrans" cxnId="{F08040EE-15C7-4DC8-85D5-D2C40F70D635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6A28C-689C-4ACA-B388-ABE9559E7C9B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5.3    Eliminar prácticas nocivas, como el matrimonio infantil, precoz y forzado.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4119F-17D0-4C4C-9DDD-1413EE18DE27}" type="parTrans" cxnId="{255ECDE0-85EC-4FC2-819A-8EF064FE071C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5A4C9-A203-4749-8E4F-5926153B81C7}" type="sibTrans" cxnId="{255ECDE0-85EC-4FC2-819A-8EF064FE071C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E4692-2E63-46E1-A87D-0462DED04BCE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    5.4    Reconocer y valorar los cuidados y el trabajo doméstico no remunerado.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3BDDE-8594-4A3A-AAA2-16B7CCF7DD86}" type="parTrans" cxnId="{571418DB-07E5-411D-A386-81FED119F5AD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0F681-E6D0-4856-B2DC-1443BCB3D791}" type="sibTrans" cxnId="{571418DB-07E5-411D-A386-81FED119F5AD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E4644-5B44-482A-9D21-066369BEB288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    5.5  Participación plena y efectiva.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BB0E3-BA88-43A5-B58E-86A527F4209E}" type="parTrans" cxnId="{3EAF59E7-7352-4800-B7E6-B361A762512E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54D5F-4FC5-4B55-90B0-F14F528C5CF1}" type="sibTrans" cxnId="{3EAF59E7-7352-4800-B7E6-B361A762512E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A1A59-CC75-499E-8BE5-B6D99FAFB922}">
      <dgm:prSet custT="1"/>
      <dgm:spPr/>
      <dgm:t>
        <a:bodyPr/>
        <a:lstStyle/>
        <a:p>
          <a:pPr rtl="0"/>
          <a:r>
            <a:rPr lang="es-CO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5.6    Acceso universal a la salud sexual y reproductiva y los derechos reproductivos.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DA6E-F3F5-44A5-A99B-01BEB0D316EC}" type="parTrans" cxnId="{EF66D98E-5A25-4EC0-93D5-BA9BEC9DD97D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09D80-57D2-4A2D-B793-829EEB18D262}" type="sibTrans" cxnId="{EF66D98E-5A25-4EC0-93D5-BA9BEC9DD97D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4026A-2A71-40F5-B7F3-325DAF5C5E48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   5.a    Emprender reformas  de derecho a los recursos económicos en condiciones de igualdad.</a:t>
          </a:r>
        </a:p>
      </dgm:t>
    </dgm:pt>
    <dgm:pt modelId="{209C1763-4160-48C2-8E3C-8D405A9C7D9B}" type="parTrans" cxnId="{F9EE06B5-AE1B-44A5-AC3D-D3A1DF0701E4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BECE0-8782-44B9-9BE3-A54D09ADB286}" type="sibTrans" cxnId="{F9EE06B5-AE1B-44A5-AC3D-D3A1DF0701E4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11DAD-90F8-44D3-B545-8692F5920302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5.b    Empoderamiento de la mujer a través de las nuevas tecnologías.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5D71A-5A96-4418-AD87-53B05FF6393F}" type="parTrans" cxnId="{C61CDDCF-8AAB-4628-B73B-0A9533BD92E9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7F453-AB6C-4187-B8D8-AC875C86A899}" type="sibTrans" cxnId="{C61CDDCF-8AAB-4628-B73B-0A9533BD92E9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DE079-D9AC-4449-8DA6-7BC8A9060DC4}">
      <dgm:prSet custT="1"/>
      <dgm:spPr/>
      <dgm:t>
        <a:bodyPr/>
        <a:lstStyle/>
        <a:p>
          <a:pPr rtl="0"/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5.c   Políticas acertadas de promoción de la igualdad de género</a:t>
          </a:r>
          <a:r>
            <a:rPr lang="es-CO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CO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18E6C-751F-4993-A06E-15EEBB9E95E1}" type="parTrans" cxnId="{28AD52DE-737B-4B73-BFC8-BACCBA30EEFA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09474-8C82-4D98-99FF-EE7B92E0AA80}" type="sibTrans" cxnId="{28AD52DE-737B-4B73-BFC8-BACCBA30EEFA}">
      <dgm:prSet/>
      <dgm:spPr/>
      <dgm:t>
        <a:bodyPr/>
        <a:lstStyle/>
        <a:p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F5A2F-2A78-474C-9103-737DBB56EEB2}" type="pres">
      <dgm:prSet presAssocID="{81D509D9-2B2A-4F79-BD2C-A8DD0C51C7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A73502-2846-426B-AC29-672424A97E36}" type="pres">
      <dgm:prSet presAssocID="{E6384A7E-48D0-46E3-9305-04360BDD7E5E}" presName="composite" presStyleCnt="0"/>
      <dgm:spPr/>
      <dgm:t>
        <a:bodyPr/>
        <a:lstStyle/>
        <a:p>
          <a:endParaRPr lang="es-ES"/>
        </a:p>
      </dgm:t>
    </dgm:pt>
    <dgm:pt modelId="{B24CDA9E-9FC1-4BC6-8FB7-99E18F7012C2}" type="pres">
      <dgm:prSet presAssocID="{E6384A7E-48D0-46E3-9305-04360BDD7E5E}" presName="imgShp" presStyleLbl="fgImgPlace1" presStyleIdx="0" presStyleCnt="9" custScaleX="95395" custScaleY="953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DFF6E7C6-6FB8-4B06-81F7-54196911A954}" type="pres">
      <dgm:prSet presAssocID="{E6384A7E-48D0-46E3-9305-04360BDD7E5E}" presName="txShp" presStyleLbl="node1" presStyleIdx="0" presStyleCnt="9" custScaleX="112290" custScaleY="160917" custLinFactNeighborX="-1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A91F1-571C-4C6D-836A-E2AFF35837E1}" type="pres">
      <dgm:prSet presAssocID="{55BC8951-8640-405C-B1C3-9DB77CA0982F}" presName="spacing" presStyleCnt="0"/>
      <dgm:spPr/>
      <dgm:t>
        <a:bodyPr/>
        <a:lstStyle/>
        <a:p>
          <a:endParaRPr lang="es-ES"/>
        </a:p>
      </dgm:t>
    </dgm:pt>
    <dgm:pt modelId="{EFAC4127-A174-49CE-9EAF-940335B9983F}" type="pres">
      <dgm:prSet presAssocID="{DE777F98-DF62-4C51-BBA1-3A3588013B8F}" presName="composite" presStyleCnt="0"/>
      <dgm:spPr/>
      <dgm:t>
        <a:bodyPr/>
        <a:lstStyle/>
        <a:p>
          <a:endParaRPr lang="es-ES"/>
        </a:p>
      </dgm:t>
    </dgm:pt>
    <dgm:pt modelId="{66036EA1-B82E-4256-8839-9FE1DE7DB872}" type="pres">
      <dgm:prSet presAssocID="{DE777F98-DF62-4C51-BBA1-3A3588013B8F}" presName="imgShp" presStyleLbl="fgImgPlace1" presStyleIdx="1" presStyleCnt="9" custScaleX="99509" custScaleY="995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ES"/>
        </a:p>
      </dgm:t>
    </dgm:pt>
    <dgm:pt modelId="{2F7BB19E-CA0B-4490-A3A0-346C33A048E5}" type="pres">
      <dgm:prSet presAssocID="{DE777F98-DF62-4C51-BBA1-3A3588013B8F}" presName="txShp" presStyleLbl="node1" presStyleIdx="1" presStyleCnt="9" custScaleX="109380" custScaleY="135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3AA6C1-2957-41FB-8A0A-E3592CEBC92D}" type="pres">
      <dgm:prSet presAssocID="{CB4ABA68-79CA-4626-90A8-2F1A6709B07E}" presName="spacing" presStyleCnt="0"/>
      <dgm:spPr/>
      <dgm:t>
        <a:bodyPr/>
        <a:lstStyle/>
        <a:p>
          <a:endParaRPr lang="es-ES"/>
        </a:p>
      </dgm:t>
    </dgm:pt>
    <dgm:pt modelId="{A158148B-D97C-494F-931C-6B828D78FBD5}" type="pres">
      <dgm:prSet presAssocID="{F906A28C-689C-4ACA-B388-ABE9559E7C9B}" presName="composite" presStyleCnt="0"/>
      <dgm:spPr/>
      <dgm:t>
        <a:bodyPr/>
        <a:lstStyle/>
        <a:p>
          <a:endParaRPr lang="es-ES"/>
        </a:p>
      </dgm:t>
    </dgm:pt>
    <dgm:pt modelId="{075CC7F0-F131-43BB-9457-135DE56BE9E8}" type="pres">
      <dgm:prSet presAssocID="{F906A28C-689C-4ACA-B388-ABE9559E7C9B}" presName="imgShp" presStyleLbl="fgImgPlace1" presStyleIdx="2" presStyleCnt="9" custScaleX="103556" custScaleY="10355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C6344D5C-A58D-489E-BC1C-3738093E0FD9}" type="pres">
      <dgm:prSet presAssocID="{F906A28C-689C-4ACA-B388-ABE9559E7C9B}" presName="txShp" presStyleLbl="node1" presStyleIdx="2" presStyleCnt="9" custScaleX="108184" custScaleY="198994" custLinFactNeighborX="-40" custLinFactNeighborY="-57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E61A3-7E3D-4749-B326-1CE6A4663C40}" type="pres">
      <dgm:prSet presAssocID="{73E5A4C9-A203-4749-8E4F-5926153B81C7}" presName="spacing" presStyleCnt="0"/>
      <dgm:spPr/>
      <dgm:t>
        <a:bodyPr/>
        <a:lstStyle/>
        <a:p>
          <a:endParaRPr lang="es-ES"/>
        </a:p>
      </dgm:t>
    </dgm:pt>
    <dgm:pt modelId="{F991658B-41E1-4C2F-8690-A794FB127313}" type="pres">
      <dgm:prSet presAssocID="{E8CE4692-2E63-46E1-A87D-0462DED04BCE}" presName="composite" presStyleCnt="0"/>
      <dgm:spPr/>
      <dgm:t>
        <a:bodyPr/>
        <a:lstStyle/>
        <a:p>
          <a:endParaRPr lang="es-ES"/>
        </a:p>
      </dgm:t>
    </dgm:pt>
    <dgm:pt modelId="{E4FF108C-B445-4F70-9E20-09774AB7DDE5}" type="pres">
      <dgm:prSet presAssocID="{E8CE4692-2E63-46E1-A87D-0462DED04BCE}" presName="imgShp" presStyleLbl="fgImgPlace1" presStyleIdx="3" presStyleCnt="9" custScaleX="118396" custScaleY="10763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BD660B9F-B1BA-4413-B9C0-396580B75D50}" type="pres">
      <dgm:prSet presAssocID="{E8CE4692-2E63-46E1-A87D-0462DED04BCE}" presName="txShp" presStyleLbl="node1" presStyleIdx="3" presStyleCnt="9" custScaleX="106076" custScaleY="226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087F9E-D7B3-4B5F-BE71-54A9C1C9299A}" type="pres">
      <dgm:prSet presAssocID="{8510F681-E6D0-4856-B2DC-1443BCB3D791}" presName="spacing" presStyleCnt="0"/>
      <dgm:spPr/>
      <dgm:t>
        <a:bodyPr/>
        <a:lstStyle/>
        <a:p>
          <a:endParaRPr lang="es-ES"/>
        </a:p>
      </dgm:t>
    </dgm:pt>
    <dgm:pt modelId="{B2414FCA-8248-4DD5-9CDC-1807CC655BBB}" type="pres">
      <dgm:prSet presAssocID="{BB8E4644-5B44-482A-9D21-066369BEB288}" presName="composite" presStyleCnt="0"/>
      <dgm:spPr/>
      <dgm:t>
        <a:bodyPr/>
        <a:lstStyle/>
        <a:p>
          <a:endParaRPr lang="es-ES"/>
        </a:p>
      </dgm:t>
    </dgm:pt>
    <dgm:pt modelId="{3D45E882-3704-4095-B1BD-9416DFE6AF3D}" type="pres">
      <dgm:prSet presAssocID="{BB8E4644-5B44-482A-9D21-066369BEB288}" presName="imgShp" presStyleLbl="fgImgPlace1" presStyleIdx="4" presStyleCnt="9" custScaleX="112042" custScaleY="11119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103E1156-52FE-4CB2-80F6-78DD1B56C0BA}" type="pres">
      <dgm:prSet presAssocID="{BB8E4644-5B44-482A-9D21-066369BEB288}" presName="txShp" presStyleLbl="node1" presStyleIdx="4" presStyleCnt="9" custScaleX="107467" custScaleY="1491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D925A-4C3E-4E00-BD0E-04BDAA6AAC08}" type="pres">
      <dgm:prSet presAssocID="{17D54D5F-4FC5-4B55-90B0-F14F528C5CF1}" presName="spacing" presStyleCnt="0"/>
      <dgm:spPr/>
      <dgm:t>
        <a:bodyPr/>
        <a:lstStyle/>
        <a:p>
          <a:endParaRPr lang="es-ES"/>
        </a:p>
      </dgm:t>
    </dgm:pt>
    <dgm:pt modelId="{9CEC0AFC-A404-419B-9E84-F79BE61C0B6E}" type="pres">
      <dgm:prSet presAssocID="{E33A1A59-CC75-499E-8BE5-B6D99FAFB922}" presName="composite" presStyleCnt="0"/>
      <dgm:spPr/>
      <dgm:t>
        <a:bodyPr/>
        <a:lstStyle/>
        <a:p>
          <a:endParaRPr lang="es-ES"/>
        </a:p>
      </dgm:t>
    </dgm:pt>
    <dgm:pt modelId="{8D4F2BD9-3428-4B89-AAC5-663BEED721BD}" type="pres">
      <dgm:prSet presAssocID="{E33A1A59-CC75-499E-8BE5-B6D99FAFB922}" presName="imgShp" presStyleLbl="fgImgPlace1" presStyleIdx="5" presStyleCnt="9" custScaleX="103767" custScaleY="13237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0394F32B-A524-4EA8-A4A8-8D681D83E6A3}" type="pres">
      <dgm:prSet presAssocID="{E33A1A59-CC75-499E-8BE5-B6D99FAFB922}" presName="txShp" presStyleLbl="node1" presStyleIdx="5" presStyleCnt="9" custScaleX="107522" custScaleY="2035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F18707-9881-49B0-B08D-973EEA75A05F}" type="pres">
      <dgm:prSet presAssocID="{3DF09D80-57D2-4A2D-B793-829EEB18D262}" presName="spacing" presStyleCnt="0"/>
      <dgm:spPr/>
      <dgm:t>
        <a:bodyPr/>
        <a:lstStyle/>
        <a:p>
          <a:endParaRPr lang="es-ES"/>
        </a:p>
      </dgm:t>
    </dgm:pt>
    <dgm:pt modelId="{35D6938D-76D1-470E-8371-F35C416512F2}" type="pres">
      <dgm:prSet presAssocID="{F0F4026A-2A71-40F5-B7F3-325DAF5C5E48}" presName="composite" presStyleCnt="0"/>
      <dgm:spPr/>
      <dgm:t>
        <a:bodyPr/>
        <a:lstStyle/>
        <a:p>
          <a:endParaRPr lang="es-ES"/>
        </a:p>
      </dgm:t>
    </dgm:pt>
    <dgm:pt modelId="{2AFEF5CA-73D5-40BB-991B-ADD05E4A374F}" type="pres">
      <dgm:prSet presAssocID="{F0F4026A-2A71-40F5-B7F3-325DAF5C5E48}" presName="imgShp" presStyleLbl="fgImgPlace1" presStyleIdx="6" presStyleCnt="9" custScaleX="127303" custScaleY="12164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5B6ECDC7-2AC5-48A2-8D1B-92562CC98BA3}" type="pres">
      <dgm:prSet presAssocID="{F0F4026A-2A71-40F5-B7F3-325DAF5C5E48}" presName="txShp" presStyleLbl="node1" presStyleIdx="6" presStyleCnt="9" custScaleX="107886" custScaleY="3142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2815E-719B-4AAD-B9F4-F8CB6FE5039C}" type="pres">
      <dgm:prSet presAssocID="{AE0BECE0-8782-44B9-9BE3-A54D09ADB286}" presName="spacing" presStyleCnt="0"/>
      <dgm:spPr/>
      <dgm:t>
        <a:bodyPr/>
        <a:lstStyle/>
        <a:p>
          <a:endParaRPr lang="es-ES"/>
        </a:p>
      </dgm:t>
    </dgm:pt>
    <dgm:pt modelId="{A08CA542-7097-459F-89E8-3AEC51190DE5}" type="pres">
      <dgm:prSet presAssocID="{B6211DAD-90F8-44D3-B545-8692F5920302}" presName="composite" presStyleCnt="0"/>
      <dgm:spPr/>
      <dgm:t>
        <a:bodyPr/>
        <a:lstStyle/>
        <a:p>
          <a:endParaRPr lang="es-ES"/>
        </a:p>
      </dgm:t>
    </dgm:pt>
    <dgm:pt modelId="{98C409FE-0D8F-4B24-ADD0-42A6BA48AE4A}" type="pres">
      <dgm:prSet presAssocID="{B6211DAD-90F8-44D3-B545-8692F5920302}" presName="imgShp" presStyleLbl="fgImgPlace1" presStyleIdx="7" presStyleCnt="9" custScaleX="105186" custScaleY="10274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E56C67C2-0C58-452A-B988-D4FF689AE910}" type="pres">
      <dgm:prSet presAssocID="{B6211DAD-90F8-44D3-B545-8692F5920302}" presName="txShp" presStyleLbl="node1" presStyleIdx="7" presStyleCnt="9" custScaleX="104126" custScaleY="210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DDEFAD-0DC9-4DAE-ADFA-1ADCA8A7DF8D}" type="pres">
      <dgm:prSet presAssocID="{6DA7F453-AB6C-4187-B8D8-AC875C86A899}" presName="spacing" presStyleCnt="0"/>
      <dgm:spPr/>
      <dgm:t>
        <a:bodyPr/>
        <a:lstStyle/>
        <a:p>
          <a:endParaRPr lang="es-ES"/>
        </a:p>
      </dgm:t>
    </dgm:pt>
    <dgm:pt modelId="{C9F58549-A60D-4E89-8466-134127BDC1BA}" type="pres">
      <dgm:prSet presAssocID="{D04DE079-D9AC-4449-8DA6-7BC8A9060DC4}" presName="composite" presStyleCnt="0"/>
      <dgm:spPr/>
      <dgm:t>
        <a:bodyPr/>
        <a:lstStyle/>
        <a:p>
          <a:endParaRPr lang="es-ES"/>
        </a:p>
      </dgm:t>
    </dgm:pt>
    <dgm:pt modelId="{7D9CCBC3-9685-4C89-9DB4-5D2BEBD9F298}" type="pres">
      <dgm:prSet presAssocID="{D04DE079-D9AC-4449-8DA6-7BC8A9060DC4}" presName="imgShp" presStyleLbl="fgImgPlace1" presStyleIdx="8" presStyleCnt="9" custScaleX="117955" custScaleY="11141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53DF22A3-3FFC-4C9D-85B7-64BC8AEA9D4D}" type="pres">
      <dgm:prSet presAssocID="{D04DE079-D9AC-4449-8DA6-7BC8A9060DC4}" presName="txShp" presStyleLbl="node1" presStyleIdx="8" presStyleCnt="9" custScaleX="106497" custScaleY="201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715445-18F7-4705-9324-8F45BA708275}" type="presOf" srcId="{D04DE079-D9AC-4449-8DA6-7BC8A9060DC4}" destId="{53DF22A3-3FFC-4C9D-85B7-64BC8AEA9D4D}" srcOrd="0" destOrd="0" presId="urn:microsoft.com/office/officeart/2005/8/layout/vList3"/>
    <dgm:cxn modelId="{66E9400C-4CF9-4E8F-83A1-92D929F2FF6F}" type="presOf" srcId="{E6384A7E-48D0-46E3-9305-04360BDD7E5E}" destId="{DFF6E7C6-6FB8-4B06-81F7-54196911A954}" srcOrd="0" destOrd="0" presId="urn:microsoft.com/office/officeart/2005/8/layout/vList3"/>
    <dgm:cxn modelId="{13E232C3-E268-4EA2-946F-A8602B1D9B3A}" type="presOf" srcId="{DE777F98-DF62-4C51-BBA1-3A3588013B8F}" destId="{2F7BB19E-CA0B-4490-A3A0-346C33A048E5}" srcOrd="0" destOrd="0" presId="urn:microsoft.com/office/officeart/2005/8/layout/vList3"/>
    <dgm:cxn modelId="{8D4FF9C5-272F-4903-B4ED-511421119E89}" type="presOf" srcId="{E33A1A59-CC75-499E-8BE5-B6D99FAFB922}" destId="{0394F32B-A524-4EA8-A4A8-8D681D83E6A3}" srcOrd="0" destOrd="0" presId="urn:microsoft.com/office/officeart/2005/8/layout/vList3"/>
    <dgm:cxn modelId="{3EAF59E7-7352-4800-B7E6-B361A762512E}" srcId="{81D509D9-2B2A-4F79-BD2C-A8DD0C51C7B7}" destId="{BB8E4644-5B44-482A-9D21-066369BEB288}" srcOrd="4" destOrd="0" parTransId="{AC9BB0E3-BA88-43A5-B58E-86A527F4209E}" sibTransId="{17D54D5F-4FC5-4B55-90B0-F14F528C5CF1}"/>
    <dgm:cxn modelId="{3FBBDD4A-E2E8-4AA9-BEF9-B99A7FED9801}" srcId="{81D509D9-2B2A-4F79-BD2C-A8DD0C51C7B7}" destId="{E6384A7E-48D0-46E3-9305-04360BDD7E5E}" srcOrd="0" destOrd="0" parTransId="{E8E17350-A26E-41C1-80C1-440EA1572B23}" sibTransId="{55BC8951-8640-405C-B1C3-9DB77CA0982F}"/>
    <dgm:cxn modelId="{255ECDE0-85EC-4FC2-819A-8EF064FE071C}" srcId="{81D509D9-2B2A-4F79-BD2C-A8DD0C51C7B7}" destId="{F906A28C-689C-4ACA-B388-ABE9559E7C9B}" srcOrd="2" destOrd="0" parTransId="{54C4119F-17D0-4C4C-9DDD-1413EE18DE27}" sibTransId="{73E5A4C9-A203-4749-8E4F-5926153B81C7}"/>
    <dgm:cxn modelId="{571418DB-07E5-411D-A386-81FED119F5AD}" srcId="{81D509D9-2B2A-4F79-BD2C-A8DD0C51C7B7}" destId="{E8CE4692-2E63-46E1-A87D-0462DED04BCE}" srcOrd="3" destOrd="0" parTransId="{ECE3BDDE-8594-4A3A-AAA2-16B7CCF7DD86}" sibTransId="{8510F681-E6D0-4856-B2DC-1443BCB3D791}"/>
    <dgm:cxn modelId="{F08040EE-15C7-4DC8-85D5-D2C40F70D635}" srcId="{81D509D9-2B2A-4F79-BD2C-A8DD0C51C7B7}" destId="{DE777F98-DF62-4C51-BBA1-3A3588013B8F}" srcOrd="1" destOrd="0" parTransId="{D6B50D28-B41B-466E-A19F-A7BC68BFEE32}" sibTransId="{CB4ABA68-79CA-4626-90A8-2F1A6709B07E}"/>
    <dgm:cxn modelId="{F9EE06B5-AE1B-44A5-AC3D-D3A1DF0701E4}" srcId="{81D509D9-2B2A-4F79-BD2C-A8DD0C51C7B7}" destId="{F0F4026A-2A71-40F5-B7F3-325DAF5C5E48}" srcOrd="6" destOrd="0" parTransId="{209C1763-4160-48C2-8E3C-8D405A9C7D9B}" sibTransId="{AE0BECE0-8782-44B9-9BE3-A54D09ADB286}"/>
    <dgm:cxn modelId="{C61CDDCF-8AAB-4628-B73B-0A9533BD92E9}" srcId="{81D509D9-2B2A-4F79-BD2C-A8DD0C51C7B7}" destId="{B6211DAD-90F8-44D3-B545-8692F5920302}" srcOrd="7" destOrd="0" parTransId="{5535D71A-5A96-4418-AD87-53B05FF6393F}" sibTransId="{6DA7F453-AB6C-4187-B8D8-AC875C86A899}"/>
    <dgm:cxn modelId="{DB95CA9B-0708-46F8-8776-638ECC7A4335}" type="presOf" srcId="{E8CE4692-2E63-46E1-A87D-0462DED04BCE}" destId="{BD660B9F-B1BA-4413-B9C0-396580B75D50}" srcOrd="0" destOrd="0" presId="urn:microsoft.com/office/officeart/2005/8/layout/vList3"/>
    <dgm:cxn modelId="{0B5E99DE-66AC-438D-BFFF-0BB99E62DB7C}" type="presOf" srcId="{B6211DAD-90F8-44D3-B545-8692F5920302}" destId="{E56C67C2-0C58-452A-B988-D4FF689AE910}" srcOrd="0" destOrd="0" presId="urn:microsoft.com/office/officeart/2005/8/layout/vList3"/>
    <dgm:cxn modelId="{28AD52DE-737B-4B73-BFC8-BACCBA30EEFA}" srcId="{81D509D9-2B2A-4F79-BD2C-A8DD0C51C7B7}" destId="{D04DE079-D9AC-4449-8DA6-7BC8A9060DC4}" srcOrd="8" destOrd="0" parTransId="{EB018E6C-751F-4993-A06E-15EEBB9E95E1}" sibTransId="{3F109474-8C82-4D98-99FF-EE7B92E0AA80}"/>
    <dgm:cxn modelId="{F2EF1AE7-C0A9-48F9-A7B3-193973DC04C0}" type="presOf" srcId="{BB8E4644-5B44-482A-9D21-066369BEB288}" destId="{103E1156-52FE-4CB2-80F6-78DD1B56C0BA}" srcOrd="0" destOrd="0" presId="urn:microsoft.com/office/officeart/2005/8/layout/vList3"/>
    <dgm:cxn modelId="{57592386-2C0A-440D-B6D3-7423750AC113}" type="presOf" srcId="{F906A28C-689C-4ACA-B388-ABE9559E7C9B}" destId="{C6344D5C-A58D-489E-BC1C-3738093E0FD9}" srcOrd="0" destOrd="0" presId="urn:microsoft.com/office/officeart/2005/8/layout/vList3"/>
    <dgm:cxn modelId="{EF66D98E-5A25-4EC0-93D5-BA9BEC9DD97D}" srcId="{81D509D9-2B2A-4F79-BD2C-A8DD0C51C7B7}" destId="{E33A1A59-CC75-499E-8BE5-B6D99FAFB922}" srcOrd="5" destOrd="0" parTransId="{62A9DA6E-F3F5-44A5-A99B-01BEB0D316EC}" sibTransId="{3DF09D80-57D2-4A2D-B793-829EEB18D262}"/>
    <dgm:cxn modelId="{EEEBFDAA-0A5A-4CD9-A93E-0D7CE4E4C057}" type="presOf" srcId="{81D509D9-2B2A-4F79-BD2C-A8DD0C51C7B7}" destId="{E99F5A2F-2A78-474C-9103-737DBB56EEB2}" srcOrd="0" destOrd="0" presId="urn:microsoft.com/office/officeart/2005/8/layout/vList3"/>
    <dgm:cxn modelId="{10152DC4-D3AF-4562-B005-2C436ACDE87A}" type="presOf" srcId="{F0F4026A-2A71-40F5-B7F3-325DAF5C5E48}" destId="{5B6ECDC7-2AC5-48A2-8D1B-92562CC98BA3}" srcOrd="0" destOrd="0" presId="urn:microsoft.com/office/officeart/2005/8/layout/vList3"/>
    <dgm:cxn modelId="{4AEC3E0F-5B8C-433D-8F5B-0C3226848F00}" type="presParOf" srcId="{E99F5A2F-2A78-474C-9103-737DBB56EEB2}" destId="{4BA73502-2846-426B-AC29-672424A97E36}" srcOrd="0" destOrd="0" presId="urn:microsoft.com/office/officeart/2005/8/layout/vList3"/>
    <dgm:cxn modelId="{559F4757-0189-403A-9BB2-C8DCB5439781}" type="presParOf" srcId="{4BA73502-2846-426B-AC29-672424A97E36}" destId="{B24CDA9E-9FC1-4BC6-8FB7-99E18F7012C2}" srcOrd="0" destOrd="0" presId="urn:microsoft.com/office/officeart/2005/8/layout/vList3"/>
    <dgm:cxn modelId="{D6FEAE1E-D330-4EB6-A648-275AD182BA1D}" type="presParOf" srcId="{4BA73502-2846-426B-AC29-672424A97E36}" destId="{DFF6E7C6-6FB8-4B06-81F7-54196911A954}" srcOrd="1" destOrd="0" presId="urn:microsoft.com/office/officeart/2005/8/layout/vList3"/>
    <dgm:cxn modelId="{C77AEB30-46D3-47A9-A570-4A7895AE2AB0}" type="presParOf" srcId="{E99F5A2F-2A78-474C-9103-737DBB56EEB2}" destId="{A09A91F1-571C-4C6D-836A-E2AFF35837E1}" srcOrd="1" destOrd="0" presId="urn:microsoft.com/office/officeart/2005/8/layout/vList3"/>
    <dgm:cxn modelId="{5364D3C7-5D07-42E0-977C-1B1606BFAC3D}" type="presParOf" srcId="{E99F5A2F-2A78-474C-9103-737DBB56EEB2}" destId="{EFAC4127-A174-49CE-9EAF-940335B9983F}" srcOrd="2" destOrd="0" presId="urn:microsoft.com/office/officeart/2005/8/layout/vList3"/>
    <dgm:cxn modelId="{2FA778D6-ED44-4CE8-9271-69330571A04A}" type="presParOf" srcId="{EFAC4127-A174-49CE-9EAF-940335B9983F}" destId="{66036EA1-B82E-4256-8839-9FE1DE7DB872}" srcOrd="0" destOrd="0" presId="urn:microsoft.com/office/officeart/2005/8/layout/vList3"/>
    <dgm:cxn modelId="{3FA6A610-286C-4587-B6EE-00F2EA0AB5AE}" type="presParOf" srcId="{EFAC4127-A174-49CE-9EAF-940335B9983F}" destId="{2F7BB19E-CA0B-4490-A3A0-346C33A048E5}" srcOrd="1" destOrd="0" presId="urn:microsoft.com/office/officeart/2005/8/layout/vList3"/>
    <dgm:cxn modelId="{7D0EE737-9F98-41DB-A2F2-1D1585CDFBE6}" type="presParOf" srcId="{E99F5A2F-2A78-474C-9103-737DBB56EEB2}" destId="{893AA6C1-2957-41FB-8A0A-E3592CEBC92D}" srcOrd="3" destOrd="0" presId="urn:microsoft.com/office/officeart/2005/8/layout/vList3"/>
    <dgm:cxn modelId="{61E3E092-1C7F-47C6-927F-9A365AF2933C}" type="presParOf" srcId="{E99F5A2F-2A78-474C-9103-737DBB56EEB2}" destId="{A158148B-D97C-494F-931C-6B828D78FBD5}" srcOrd="4" destOrd="0" presId="urn:microsoft.com/office/officeart/2005/8/layout/vList3"/>
    <dgm:cxn modelId="{10332A78-2D47-4EA9-9172-D10E8E564B5D}" type="presParOf" srcId="{A158148B-D97C-494F-931C-6B828D78FBD5}" destId="{075CC7F0-F131-43BB-9457-135DE56BE9E8}" srcOrd="0" destOrd="0" presId="urn:microsoft.com/office/officeart/2005/8/layout/vList3"/>
    <dgm:cxn modelId="{9447DBAE-22DE-45D5-9115-F718A426F31E}" type="presParOf" srcId="{A158148B-D97C-494F-931C-6B828D78FBD5}" destId="{C6344D5C-A58D-489E-BC1C-3738093E0FD9}" srcOrd="1" destOrd="0" presId="urn:microsoft.com/office/officeart/2005/8/layout/vList3"/>
    <dgm:cxn modelId="{F4014E4E-0A66-4E3F-BA2A-E910348C76E2}" type="presParOf" srcId="{E99F5A2F-2A78-474C-9103-737DBB56EEB2}" destId="{0E1E61A3-7E3D-4749-B326-1CE6A4663C40}" srcOrd="5" destOrd="0" presId="urn:microsoft.com/office/officeart/2005/8/layout/vList3"/>
    <dgm:cxn modelId="{EDA34A6A-7E68-4460-82B6-4C24ED00757A}" type="presParOf" srcId="{E99F5A2F-2A78-474C-9103-737DBB56EEB2}" destId="{F991658B-41E1-4C2F-8690-A794FB127313}" srcOrd="6" destOrd="0" presId="urn:microsoft.com/office/officeart/2005/8/layout/vList3"/>
    <dgm:cxn modelId="{12D59847-F015-40E6-9855-474BB9A5BA17}" type="presParOf" srcId="{F991658B-41E1-4C2F-8690-A794FB127313}" destId="{E4FF108C-B445-4F70-9E20-09774AB7DDE5}" srcOrd="0" destOrd="0" presId="urn:microsoft.com/office/officeart/2005/8/layout/vList3"/>
    <dgm:cxn modelId="{4B157FD4-7C8E-425D-A733-33A0C5588168}" type="presParOf" srcId="{F991658B-41E1-4C2F-8690-A794FB127313}" destId="{BD660B9F-B1BA-4413-B9C0-396580B75D50}" srcOrd="1" destOrd="0" presId="urn:microsoft.com/office/officeart/2005/8/layout/vList3"/>
    <dgm:cxn modelId="{FABF80FA-398F-4FE7-AFFE-47E51273D771}" type="presParOf" srcId="{E99F5A2F-2A78-474C-9103-737DBB56EEB2}" destId="{E5087F9E-D7B3-4B5F-BE71-54A9C1C9299A}" srcOrd="7" destOrd="0" presId="urn:microsoft.com/office/officeart/2005/8/layout/vList3"/>
    <dgm:cxn modelId="{E57271D3-292B-49E5-98BB-2AD61E1B300C}" type="presParOf" srcId="{E99F5A2F-2A78-474C-9103-737DBB56EEB2}" destId="{B2414FCA-8248-4DD5-9CDC-1807CC655BBB}" srcOrd="8" destOrd="0" presId="urn:microsoft.com/office/officeart/2005/8/layout/vList3"/>
    <dgm:cxn modelId="{CF16348A-F4B2-450B-9746-ECE1A0183580}" type="presParOf" srcId="{B2414FCA-8248-4DD5-9CDC-1807CC655BBB}" destId="{3D45E882-3704-4095-B1BD-9416DFE6AF3D}" srcOrd="0" destOrd="0" presId="urn:microsoft.com/office/officeart/2005/8/layout/vList3"/>
    <dgm:cxn modelId="{4DC1DE3C-98AA-4AB1-B1D8-601219FA0628}" type="presParOf" srcId="{B2414FCA-8248-4DD5-9CDC-1807CC655BBB}" destId="{103E1156-52FE-4CB2-80F6-78DD1B56C0BA}" srcOrd="1" destOrd="0" presId="urn:microsoft.com/office/officeart/2005/8/layout/vList3"/>
    <dgm:cxn modelId="{28CEB0F0-DC7B-4E94-990B-B6B874A861C4}" type="presParOf" srcId="{E99F5A2F-2A78-474C-9103-737DBB56EEB2}" destId="{A80D925A-4C3E-4E00-BD0E-04BDAA6AAC08}" srcOrd="9" destOrd="0" presId="urn:microsoft.com/office/officeart/2005/8/layout/vList3"/>
    <dgm:cxn modelId="{29158BBA-EAE0-40A9-B232-710602B95ACC}" type="presParOf" srcId="{E99F5A2F-2A78-474C-9103-737DBB56EEB2}" destId="{9CEC0AFC-A404-419B-9E84-F79BE61C0B6E}" srcOrd="10" destOrd="0" presId="urn:microsoft.com/office/officeart/2005/8/layout/vList3"/>
    <dgm:cxn modelId="{1823E6E5-66A6-4AEE-A6EC-753EA12B7096}" type="presParOf" srcId="{9CEC0AFC-A404-419B-9E84-F79BE61C0B6E}" destId="{8D4F2BD9-3428-4B89-AAC5-663BEED721BD}" srcOrd="0" destOrd="0" presId="urn:microsoft.com/office/officeart/2005/8/layout/vList3"/>
    <dgm:cxn modelId="{EC5E77AF-E279-4105-B0B7-FD739D2B7B78}" type="presParOf" srcId="{9CEC0AFC-A404-419B-9E84-F79BE61C0B6E}" destId="{0394F32B-A524-4EA8-A4A8-8D681D83E6A3}" srcOrd="1" destOrd="0" presId="urn:microsoft.com/office/officeart/2005/8/layout/vList3"/>
    <dgm:cxn modelId="{9093A65A-2D7F-4E9E-9E3C-CB9087018F86}" type="presParOf" srcId="{E99F5A2F-2A78-474C-9103-737DBB56EEB2}" destId="{AAF18707-9881-49B0-B08D-973EEA75A05F}" srcOrd="11" destOrd="0" presId="urn:microsoft.com/office/officeart/2005/8/layout/vList3"/>
    <dgm:cxn modelId="{001A3E5D-A805-4748-92F9-A634DEDAFE87}" type="presParOf" srcId="{E99F5A2F-2A78-474C-9103-737DBB56EEB2}" destId="{35D6938D-76D1-470E-8371-F35C416512F2}" srcOrd="12" destOrd="0" presId="urn:microsoft.com/office/officeart/2005/8/layout/vList3"/>
    <dgm:cxn modelId="{D363C267-BD09-48D4-B80E-6DCB875DDBBD}" type="presParOf" srcId="{35D6938D-76D1-470E-8371-F35C416512F2}" destId="{2AFEF5CA-73D5-40BB-991B-ADD05E4A374F}" srcOrd="0" destOrd="0" presId="urn:microsoft.com/office/officeart/2005/8/layout/vList3"/>
    <dgm:cxn modelId="{2D53DA40-36F7-492A-B3B2-0C1585816786}" type="presParOf" srcId="{35D6938D-76D1-470E-8371-F35C416512F2}" destId="{5B6ECDC7-2AC5-48A2-8D1B-92562CC98BA3}" srcOrd="1" destOrd="0" presId="urn:microsoft.com/office/officeart/2005/8/layout/vList3"/>
    <dgm:cxn modelId="{53AF9E06-64E5-44E4-8C81-F09242628BE8}" type="presParOf" srcId="{E99F5A2F-2A78-474C-9103-737DBB56EEB2}" destId="{2122815E-719B-4AAD-B9F4-F8CB6FE5039C}" srcOrd="13" destOrd="0" presId="urn:microsoft.com/office/officeart/2005/8/layout/vList3"/>
    <dgm:cxn modelId="{F2172008-2A4C-4DA9-87C6-AF89D69AD9C4}" type="presParOf" srcId="{E99F5A2F-2A78-474C-9103-737DBB56EEB2}" destId="{A08CA542-7097-459F-89E8-3AEC51190DE5}" srcOrd="14" destOrd="0" presId="urn:microsoft.com/office/officeart/2005/8/layout/vList3"/>
    <dgm:cxn modelId="{432F4CFD-856B-4E0A-A65D-47DE027028AB}" type="presParOf" srcId="{A08CA542-7097-459F-89E8-3AEC51190DE5}" destId="{98C409FE-0D8F-4B24-ADD0-42A6BA48AE4A}" srcOrd="0" destOrd="0" presId="urn:microsoft.com/office/officeart/2005/8/layout/vList3"/>
    <dgm:cxn modelId="{B5A65ABF-4BC7-489A-A720-8EF052521002}" type="presParOf" srcId="{A08CA542-7097-459F-89E8-3AEC51190DE5}" destId="{E56C67C2-0C58-452A-B988-D4FF689AE910}" srcOrd="1" destOrd="0" presId="urn:microsoft.com/office/officeart/2005/8/layout/vList3"/>
    <dgm:cxn modelId="{525CA0F4-82E2-4968-A168-6EC5AD7ADC51}" type="presParOf" srcId="{E99F5A2F-2A78-474C-9103-737DBB56EEB2}" destId="{81DDEFAD-0DC9-4DAE-ADFA-1ADCA8A7DF8D}" srcOrd="15" destOrd="0" presId="urn:microsoft.com/office/officeart/2005/8/layout/vList3"/>
    <dgm:cxn modelId="{8AE1F2F9-0F00-4AEB-BBF7-882C8D7FD889}" type="presParOf" srcId="{E99F5A2F-2A78-474C-9103-737DBB56EEB2}" destId="{C9F58549-A60D-4E89-8466-134127BDC1BA}" srcOrd="16" destOrd="0" presId="urn:microsoft.com/office/officeart/2005/8/layout/vList3"/>
    <dgm:cxn modelId="{E4222707-AAB5-4F09-B45E-7E78FA595355}" type="presParOf" srcId="{C9F58549-A60D-4E89-8466-134127BDC1BA}" destId="{7D9CCBC3-9685-4C89-9DB4-5D2BEBD9F298}" srcOrd="0" destOrd="0" presId="urn:microsoft.com/office/officeart/2005/8/layout/vList3"/>
    <dgm:cxn modelId="{DE1C575C-0513-4900-A543-3F985E65E0AA}" type="presParOf" srcId="{C9F58549-A60D-4E89-8466-134127BDC1BA}" destId="{53DF22A3-3FFC-4C9D-85B7-64BC8AEA9D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F3A0AA-C57F-472A-AF40-CF44785C6FD3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3DBA16C-25E0-469B-825B-67846300B319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Debilidades en el Proceso de Planificación del Orden Nacional, que incidieron en la no incorporación transversal y horizontal del ODS 5, en los instrumentos de planificación Distrital y Local.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6E1D0-A301-41C4-8E5F-73DF401753F7}" type="parTrans" cxnId="{D761F782-7D65-419B-A95C-0565F6A82B09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EFFA7-9A5F-4481-958B-3E1BA43B5F39}" type="sibTrans" cxnId="{D761F782-7D65-419B-A95C-0565F6A82B09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410EA-1D63-41C2-97B0-E789FF7B90CF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CO" sz="1600" dirty="0" smtClean="0">
              <a:latin typeface="Arial" panose="020B0604020202020204" pitchFamily="34" charset="0"/>
              <a:cs typeface="Arial" panose="020B0604020202020204" pitchFamily="34" charset="0"/>
            </a:rPr>
            <a:t>Debilidades en el Proceso de Planificación del Orden Distrital que inciden en la no incorporación transversal y horizontal del ODS 5.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A96E5-32AB-4694-A270-16AB04C0C668}" type="parTrans" cxnId="{ED8DE7BC-A9A5-425E-86AE-081DDE08CAEC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BE7A2-70D7-48CE-94BB-22A6C8946A8A}" type="sibTrans" cxnId="{ED8DE7BC-A9A5-425E-86AE-081DDE08CAEC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52716-F51A-40BB-8519-708403AFBF2A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CO" sz="1600" dirty="0" smtClean="0">
              <a:latin typeface="Arial" panose="020B0604020202020204" pitchFamily="34" charset="0"/>
              <a:cs typeface="Arial" panose="020B0604020202020204" pitchFamily="34" charset="0"/>
            </a:rPr>
            <a:t>A pesar de existir indicadores en el Distrito Capital para las acciones con enfoque de género, los mismos no guardan coherencia con los de la Agenda 2030, para su seguimiento y medición.</a:t>
          </a:r>
          <a:r>
            <a:rPr lang="es-CO" sz="11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CO" sz="11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7FEF5-D9ED-4906-B27E-09B78742F68E}" type="parTrans" cxnId="{5E201E75-C7E4-4FCD-AA95-F1A80DF6AD7F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03B50-9494-4E81-B12D-36BB7C67780D}" type="sibTrans" cxnId="{5E201E75-C7E4-4FCD-AA95-F1A80DF6AD7F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D70A-3391-43D5-965B-AE551A34A7B2}" type="pres">
      <dgm:prSet presAssocID="{9EF3A0AA-C57F-472A-AF40-CF44785C6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E1B87D-0CD9-4B1A-A00C-F001C824CD8F}" type="pres">
      <dgm:prSet presAssocID="{A3DBA16C-25E0-469B-825B-67846300B319}" presName="composite" presStyleCnt="0"/>
      <dgm:spPr/>
    </dgm:pt>
    <dgm:pt modelId="{7EEBBCE0-D2F3-45F9-B116-B4E7027D0A5E}" type="pres">
      <dgm:prSet presAssocID="{A3DBA16C-25E0-469B-825B-67846300B319}" presName="rect1" presStyleLbl="trAlignAcc1" presStyleIdx="0" presStyleCnt="3" custScaleX="1021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A19654-8289-4E0B-9F88-84C7361950A8}" type="pres">
      <dgm:prSet presAssocID="{A3DBA16C-25E0-469B-825B-67846300B319}" presName="rect2" presStyleLbl="fgImgPlace1" presStyleIdx="0" presStyleCnt="3"/>
      <dgm:spPr>
        <a:solidFill>
          <a:schemeClr val="accent2"/>
        </a:solidFill>
      </dgm:spPr>
      <dgm:t>
        <a:bodyPr/>
        <a:lstStyle/>
        <a:p>
          <a:endParaRPr lang="es-CO"/>
        </a:p>
      </dgm:t>
    </dgm:pt>
    <dgm:pt modelId="{3164CE9E-2A31-426E-BADD-14167AF1FDED}" type="pres">
      <dgm:prSet presAssocID="{78FEFFA7-9A5F-4481-958B-3E1BA43B5F39}" presName="sibTrans" presStyleCnt="0"/>
      <dgm:spPr/>
    </dgm:pt>
    <dgm:pt modelId="{DFBEC0E7-8879-4083-83FD-E5D489026520}" type="pres">
      <dgm:prSet presAssocID="{181410EA-1D63-41C2-97B0-E789FF7B90CF}" presName="composite" presStyleCnt="0"/>
      <dgm:spPr/>
    </dgm:pt>
    <dgm:pt modelId="{9A8F8C58-ED9F-47C8-854A-91E380D77BF4}" type="pres">
      <dgm:prSet presAssocID="{181410EA-1D63-41C2-97B0-E789FF7B90CF}" presName="rect1" presStyleLbl="trAlignAcc1" presStyleIdx="1" presStyleCnt="3" custScaleX="1011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DA2EB-1678-4AE5-9966-63BD790843FA}" type="pres">
      <dgm:prSet presAssocID="{181410EA-1D63-41C2-97B0-E789FF7B90CF}" presName="rect2" presStyleLbl="fgImgPlace1" presStyleIdx="1" presStyleCnt="3"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5949A943-82C3-4729-8699-9DB28A3CC5CF}" type="pres">
      <dgm:prSet presAssocID="{6BEBE7A2-70D7-48CE-94BB-22A6C8946A8A}" presName="sibTrans" presStyleCnt="0"/>
      <dgm:spPr/>
    </dgm:pt>
    <dgm:pt modelId="{32740C41-FB96-47BB-A0EB-BAEC8ED9ABD6}" type="pres">
      <dgm:prSet presAssocID="{CA452716-F51A-40BB-8519-708403AFBF2A}" presName="composite" presStyleCnt="0"/>
      <dgm:spPr/>
    </dgm:pt>
    <dgm:pt modelId="{AF5DB163-FAFE-4A37-9F31-8887049B4B8C}" type="pres">
      <dgm:prSet presAssocID="{CA452716-F51A-40BB-8519-708403AFBF2A}" presName="rect1" presStyleLbl="trAlignAcc1" presStyleIdx="2" presStyleCnt="3" custScaleX="1005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76CB6D-95D2-4F89-82F1-4427DAAC0E32}" type="pres">
      <dgm:prSet presAssocID="{CA452716-F51A-40BB-8519-708403AFBF2A}" presName="rect2" presStyleLbl="fgImgPlace1" presStyleIdx="2" presStyleCnt="3"/>
      <dgm:spPr>
        <a:solidFill>
          <a:srgbClr val="FFC000"/>
        </a:solidFill>
      </dgm:spPr>
      <dgm:t>
        <a:bodyPr/>
        <a:lstStyle/>
        <a:p>
          <a:endParaRPr lang="es-CO"/>
        </a:p>
      </dgm:t>
    </dgm:pt>
  </dgm:ptLst>
  <dgm:cxnLst>
    <dgm:cxn modelId="{5E201E75-C7E4-4FCD-AA95-F1A80DF6AD7F}" srcId="{9EF3A0AA-C57F-472A-AF40-CF44785C6FD3}" destId="{CA452716-F51A-40BB-8519-708403AFBF2A}" srcOrd="2" destOrd="0" parTransId="{CB77FEF5-D9ED-4906-B27E-09B78742F68E}" sibTransId="{30D03B50-9494-4E81-B12D-36BB7C67780D}"/>
    <dgm:cxn modelId="{8191230D-0521-4779-8740-94A08B3992F1}" type="presOf" srcId="{A3DBA16C-25E0-469B-825B-67846300B319}" destId="{7EEBBCE0-D2F3-45F9-B116-B4E7027D0A5E}" srcOrd="0" destOrd="0" presId="urn:microsoft.com/office/officeart/2008/layout/PictureStrips"/>
    <dgm:cxn modelId="{ED8DE7BC-A9A5-425E-86AE-081DDE08CAEC}" srcId="{9EF3A0AA-C57F-472A-AF40-CF44785C6FD3}" destId="{181410EA-1D63-41C2-97B0-E789FF7B90CF}" srcOrd="1" destOrd="0" parTransId="{338A96E5-32AB-4694-A270-16AB04C0C668}" sibTransId="{6BEBE7A2-70D7-48CE-94BB-22A6C8946A8A}"/>
    <dgm:cxn modelId="{4E4EE86B-DAB7-4252-B110-173B2EFC7593}" type="presOf" srcId="{9EF3A0AA-C57F-472A-AF40-CF44785C6FD3}" destId="{B693D70A-3391-43D5-965B-AE551A34A7B2}" srcOrd="0" destOrd="0" presId="urn:microsoft.com/office/officeart/2008/layout/PictureStrips"/>
    <dgm:cxn modelId="{D761F782-7D65-419B-A95C-0565F6A82B09}" srcId="{9EF3A0AA-C57F-472A-AF40-CF44785C6FD3}" destId="{A3DBA16C-25E0-469B-825B-67846300B319}" srcOrd="0" destOrd="0" parTransId="{1076E1D0-A301-41C4-8E5F-73DF401753F7}" sibTransId="{78FEFFA7-9A5F-4481-958B-3E1BA43B5F39}"/>
    <dgm:cxn modelId="{055FACD0-A48D-4AD4-90BD-058F955939D1}" type="presOf" srcId="{181410EA-1D63-41C2-97B0-E789FF7B90CF}" destId="{9A8F8C58-ED9F-47C8-854A-91E380D77BF4}" srcOrd="0" destOrd="0" presId="urn:microsoft.com/office/officeart/2008/layout/PictureStrips"/>
    <dgm:cxn modelId="{4D7D88F6-CC04-4A0A-9758-C1F2CE7F9E20}" type="presOf" srcId="{CA452716-F51A-40BB-8519-708403AFBF2A}" destId="{AF5DB163-FAFE-4A37-9F31-8887049B4B8C}" srcOrd="0" destOrd="0" presId="urn:microsoft.com/office/officeart/2008/layout/PictureStrips"/>
    <dgm:cxn modelId="{5654E01F-631C-4458-A2DC-C58641B2E5D9}" type="presParOf" srcId="{B693D70A-3391-43D5-965B-AE551A34A7B2}" destId="{88E1B87D-0CD9-4B1A-A00C-F001C824CD8F}" srcOrd="0" destOrd="0" presId="urn:microsoft.com/office/officeart/2008/layout/PictureStrips"/>
    <dgm:cxn modelId="{6B25DFA6-3376-4FCC-B487-5C38DDC203F1}" type="presParOf" srcId="{88E1B87D-0CD9-4B1A-A00C-F001C824CD8F}" destId="{7EEBBCE0-D2F3-45F9-B116-B4E7027D0A5E}" srcOrd="0" destOrd="0" presId="urn:microsoft.com/office/officeart/2008/layout/PictureStrips"/>
    <dgm:cxn modelId="{D1FBD6BD-BA9C-4899-9912-F35FC4F4CBDC}" type="presParOf" srcId="{88E1B87D-0CD9-4B1A-A00C-F001C824CD8F}" destId="{7DA19654-8289-4E0B-9F88-84C7361950A8}" srcOrd="1" destOrd="0" presId="urn:microsoft.com/office/officeart/2008/layout/PictureStrips"/>
    <dgm:cxn modelId="{097C92E5-5D7F-426B-A80D-326ED6F73A5B}" type="presParOf" srcId="{B693D70A-3391-43D5-965B-AE551A34A7B2}" destId="{3164CE9E-2A31-426E-BADD-14167AF1FDED}" srcOrd="1" destOrd="0" presId="urn:microsoft.com/office/officeart/2008/layout/PictureStrips"/>
    <dgm:cxn modelId="{11A599A3-DCE1-47E4-9B4F-13FFBDD1BEAA}" type="presParOf" srcId="{B693D70A-3391-43D5-965B-AE551A34A7B2}" destId="{DFBEC0E7-8879-4083-83FD-E5D489026520}" srcOrd="2" destOrd="0" presId="urn:microsoft.com/office/officeart/2008/layout/PictureStrips"/>
    <dgm:cxn modelId="{5C46886C-4786-42AB-BAC9-3951F1874CC4}" type="presParOf" srcId="{DFBEC0E7-8879-4083-83FD-E5D489026520}" destId="{9A8F8C58-ED9F-47C8-854A-91E380D77BF4}" srcOrd="0" destOrd="0" presId="urn:microsoft.com/office/officeart/2008/layout/PictureStrips"/>
    <dgm:cxn modelId="{D115F200-5D14-4317-A9AF-D0D136C1720C}" type="presParOf" srcId="{DFBEC0E7-8879-4083-83FD-E5D489026520}" destId="{A1ADA2EB-1678-4AE5-9966-63BD790843FA}" srcOrd="1" destOrd="0" presId="urn:microsoft.com/office/officeart/2008/layout/PictureStrips"/>
    <dgm:cxn modelId="{12B957A7-B1E6-4133-A8CA-D1EC9B7D4D14}" type="presParOf" srcId="{B693D70A-3391-43D5-965B-AE551A34A7B2}" destId="{5949A943-82C3-4729-8699-9DB28A3CC5CF}" srcOrd="3" destOrd="0" presId="urn:microsoft.com/office/officeart/2008/layout/PictureStrips"/>
    <dgm:cxn modelId="{B2F25128-BF0F-40D2-A32C-A69B5F7AE77B}" type="presParOf" srcId="{B693D70A-3391-43D5-965B-AE551A34A7B2}" destId="{32740C41-FB96-47BB-A0EB-BAEC8ED9ABD6}" srcOrd="4" destOrd="0" presId="urn:microsoft.com/office/officeart/2008/layout/PictureStrips"/>
    <dgm:cxn modelId="{84688B3F-8400-4281-8ACB-2E06C2B2744D}" type="presParOf" srcId="{32740C41-FB96-47BB-A0EB-BAEC8ED9ABD6}" destId="{AF5DB163-FAFE-4A37-9F31-8887049B4B8C}" srcOrd="0" destOrd="0" presId="urn:microsoft.com/office/officeart/2008/layout/PictureStrips"/>
    <dgm:cxn modelId="{8C088E92-F0ED-4DD6-B4FE-CB4AAA9C15A3}" type="presParOf" srcId="{32740C41-FB96-47BB-A0EB-BAEC8ED9ABD6}" destId="{DE76CB6D-95D2-4F89-82F1-4427DAAC0E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F3A0AA-C57F-472A-AF40-CF44785C6FD3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3DBA16C-25E0-469B-825B-67846300B319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6E1D0-A301-41C4-8E5F-73DF401753F7}" type="parTrans" cxnId="{D761F782-7D65-419B-A95C-0565F6A82B09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EFFA7-9A5F-4481-958B-3E1BA43B5F39}" type="sibTrans" cxnId="{D761F782-7D65-419B-A95C-0565F6A82B09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52716-F51A-40BB-8519-708403AFBF2A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l" rtl="0"/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7FEF5-D9ED-4906-B27E-09B78742F68E}" type="parTrans" cxnId="{5E201E75-C7E4-4FCD-AA95-F1A80DF6AD7F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03B50-9494-4E81-B12D-36BB7C67780D}" type="sibTrans" cxnId="{5E201E75-C7E4-4FCD-AA95-F1A80DF6AD7F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410EA-1D63-41C2-97B0-E789FF7B90CF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BE7A2-70D7-48CE-94BB-22A6C8946A8A}" type="sibTrans" cxnId="{ED8DE7BC-A9A5-425E-86AE-081DDE08CAEC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A96E5-32AB-4694-A270-16AB04C0C668}" type="parTrans" cxnId="{ED8DE7BC-A9A5-425E-86AE-081DDE08CAEC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D70A-3391-43D5-965B-AE551A34A7B2}" type="pres">
      <dgm:prSet presAssocID="{9EF3A0AA-C57F-472A-AF40-CF44785C6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E1B87D-0CD9-4B1A-A00C-F001C824CD8F}" type="pres">
      <dgm:prSet presAssocID="{A3DBA16C-25E0-469B-825B-67846300B319}" presName="composite" presStyleCnt="0"/>
      <dgm:spPr/>
    </dgm:pt>
    <dgm:pt modelId="{7EEBBCE0-D2F3-45F9-B116-B4E7027D0A5E}" type="pres">
      <dgm:prSet presAssocID="{A3DBA16C-25E0-469B-825B-67846300B319}" presName="rect1" presStyleLbl="trAlignAcc1" presStyleIdx="0" presStyleCnt="3" custScaleX="102183" custScaleY="1172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A19654-8289-4E0B-9F88-84C7361950A8}" type="pres">
      <dgm:prSet presAssocID="{A3DBA16C-25E0-469B-825B-67846300B319}" presName="rect2" presStyleLbl="fgImgPlace1" presStyleIdx="0" presStyleCnt="3"/>
      <dgm:spPr>
        <a:solidFill>
          <a:schemeClr val="accent2"/>
        </a:solidFill>
      </dgm:spPr>
      <dgm:t>
        <a:bodyPr/>
        <a:lstStyle/>
        <a:p>
          <a:endParaRPr lang="es-CO"/>
        </a:p>
      </dgm:t>
    </dgm:pt>
    <dgm:pt modelId="{3164CE9E-2A31-426E-BADD-14167AF1FDED}" type="pres">
      <dgm:prSet presAssocID="{78FEFFA7-9A5F-4481-958B-3E1BA43B5F39}" presName="sibTrans" presStyleCnt="0"/>
      <dgm:spPr/>
    </dgm:pt>
    <dgm:pt modelId="{DFBEC0E7-8879-4083-83FD-E5D489026520}" type="pres">
      <dgm:prSet presAssocID="{181410EA-1D63-41C2-97B0-E789FF7B90CF}" presName="composite" presStyleCnt="0"/>
      <dgm:spPr/>
    </dgm:pt>
    <dgm:pt modelId="{9A8F8C58-ED9F-47C8-854A-91E380D77BF4}" type="pres">
      <dgm:prSet presAssocID="{181410EA-1D63-41C2-97B0-E789FF7B90CF}" presName="rect1" presStyleLbl="trAlignAcc1" presStyleIdx="1" presStyleCnt="3" custScaleX="101126" custScaleY="842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DA2EB-1678-4AE5-9966-63BD790843FA}" type="pres">
      <dgm:prSet presAssocID="{181410EA-1D63-41C2-97B0-E789FF7B90CF}" presName="rect2" presStyleLbl="fgImgPlace1" presStyleIdx="1" presStyleCnt="3"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5949A943-82C3-4729-8699-9DB28A3CC5CF}" type="pres">
      <dgm:prSet presAssocID="{6BEBE7A2-70D7-48CE-94BB-22A6C8946A8A}" presName="sibTrans" presStyleCnt="0"/>
      <dgm:spPr/>
    </dgm:pt>
    <dgm:pt modelId="{32740C41-FB96-47BB-A0EB-BAEC8ED9ABD6}" type="pres">
      <dgm:prSet presAssocID="{CA452716-F51A-40BB-8519-708403AFBF2A}" presName="composite" presStyleCnt="0"/>
      <dgm:spPr/>
    </dgm:pt>
    <dgm:pt modelId="{AF5DB163-FAFE-4A37-9F31-8887049B4B8C}" type="pres">
      <dgm:prSet presAssocID="{CA452716-F51A-40BB-8519-708403AFBF2A}" presName="rect1" presStyleLbl="trAlignAcc1" presStyleIdx="2" presStyleCnt="3" custScaleX="1005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76CB6D-95D2-4F89-82F1-4427DAAC0E32}" type="pres">
      <dgm:prSet presAssocID="{CA452716-F51A-40BB-8519-708403AFBF2A}" presName="rect2" presStyleLbl="fgImgPlace1" presStyleIdx="2" presStyleCnt="3"/>
      <dgm:spPr>
        <a:solidFill>
          <a:srgbClr val="FFC000"/>
        </a:solidFill>
      </dgm:spPr>
      <dgm:t>
        <a:bodyPr/>
        <a:lstStyle/>
        <a:p>
          <a:endParaRPr lang="es-CO"/>
        </a:p>
      </dgm:t>
    </dgm:pt>
  </dgm:ptLst>
  <dgm:cxnLst>
    <dgm:cxn modelId="{3D5300D1-412C-4D79-8CF4-32FA7549F664}" type="presOf" srcId="{A3DBA16C-25E0-469B-825B-67846300B319}" destId="{7EEBBCE0-D2F3-45F9-B116-B4E7027D0A5E}" srcOrd="0" destOrd="0" presId="urn:microsoft.com/office/officeart/2008/layout/PictureStrips"/>
    <dgm:cxn modelId="{22DC2C3A-A790-45CB-9BC5-CD8608109A7B}" type="presOf" srcId="{9EF3A0AA-C57F-472A-AF40-CF44785C6FD3}" destId="{B693D70A-3391-43D5-965B-AE551A34A7B2}" srcOrd="0" destOrd="0" presId="urn:microsoft.com/office/officeart/2008/layout/PictureStrips"/>
    <dgm:cxn modelId="{D761F782-7D65-419B-A95C-0565F6A82B09}" srcId="{9EF3A0AA-C57F-472A-AF40-CF44785C6FD3}" destId="{A3DBA16C-25E0-469B-825B-67846300B319}" srcOrd="0" destOrd="0" parTransId="{1076E1D0-A301-41C4-8E5F-73DF401753F7}" sibTransId="{78FEFFA7-9A5F-4481-958B-3E1BA43B5F39}"/>
    <dgm:cxn modelId="{1009106B-B1C7-404A-8219-5FBAEF664A1C}" type="presOf" srcId="{181410EA-1D63-41C2-97B0-E789FF7B90CF}" destId="{9A8F8C58-ED9F-47C8-854A-91E380D77BF4}" srcOrd="0" destOrd="0" presId="urn:microsoft.com/office/officeart/2008/layout/PictureStrips"/>
    <dgm:cxn modelId="{ED8DE7BC-A9A5-425E-86AE-081DDE08CAEC}" srcId="{9EF3A0AA-C57F-472A-AF40-CF44785C6FD3}" destId="{181410EA-1D63-41C2-97B0-E789FF7B90CF}" srcOrd="1" destOrd="0" parTransId="{338A96E5-32AB-4694-A270-16AB04C0C668}" sibTransId="{6BEBE7A2-70D7-48CE-94BB-22A6C8946A8A}"/>
    <dgm:cxn modelId="{5E201E75-C7E4-4FCD-AA95-F1A80DF6AD7F}" srcId="{9EF3A0AA-C57F-472A-AF40-CF44785C6FD3}" destId="{CA452716-F51A-40BB-8519-708403AFBF2A}" srcOrd="2" destOrd="0" parTransId="{CB77FEF5-D9ED-4906-B27E-09B78742F68E}" sibTransId="{30D03B50-9494-4E81-B12D-36BB7C67780D}"/>
    <dgm:cxn modelId="{1C7DF47C-75A9-49AF-B811-C53CF5EFA544}" type="presOf" srcId="{CA452716-F51A-40BB-8519-708403AFBF2A}" destId="{AF5DB163-FAFE-4A37-9F31-8887049B4B8C}" srcOrd="0" destOrd="0" presId="urn:microsoft.com/office/officeart/2008/layout/PictureStrips"/>
    <dgm:cxn modelId="{96CA2728-C30A-4F3F-BE6D-7150AB6B7641}" type="presParOf" srcId="{B693D70A-3391-43D5-965B-AE551A34A7B2}" destId="{88E1B87D-0CD9-4B1A-A00C-F001C824CD8F}" srcOrd="0" destOrd="0" presId="urn:microsoft.com/office/officeart/2008/layout/PictureStrips"/>
    <dgm:cxn modelId="{85617599-E1FC-41A6-BC0C-F7AFD1450A3F}" type="presParOf" srcId="{88E1B87D-0CD9-4B1A-A00C-F001C824CD8F}" destId="{7EEBBCE0-D2F3-45F9-B116-B4E7027D0A5E}" srcOrd="0" destOrd="0" presId="urn:microsoft.com/office/officeart/2008/layout/PictureStrips"/>
    <dgm:cxn modelId="{8CB0A366-84AE-450E-AA3D-21903F01A7B4}" type="presParOf" srcId="{88E1B87D-0CD9-4B1A-A00C-F001C824CD8F}" destId="{7DA19654-8289-4E0B-9F88-84C7361950A8}" srcOrd="1" destOrd="0" presId="urn:microsoft.com/office/officeart/2008/layout/PictureStrips"/>
    <dgm:cxn modelId="{1EDECFB6-F530-4124-8045-19A6FF0B1A8F}" type="presParOf" srcId="{B693D70A-3391-43D5-965B-AE551A34A7B2}" destId="{3164CE9E-2A31-426E-BADD-14167AF1FDED}" srcOrd="1" destOrd="0" presId="urn:microsoft.com/office/officeart/2008/layout/PictureStrips"/>
    <dgm:cxn modelId="{539D721D-6157-4398-90D5-D8B05F54C0CB}" type="presParOf" srcId="{B693D70A-3391-43D5-965B-AE551A34A7B2}" destId="{DFBEC0E7-8879-4083-83FD-E5D489026520}" srcOrd="2" destOrd="0" presId="urn:microsoft.com/office/officeart/2008/layout/PictureStrips"/>
    <dgm:cxn modelId="{8B173C33-1863-4D9F-AA3A-4D503FF3157C}" type="presParOf" srcId="{DFBEC0E7-8879-4083-83FD-E5D489026520}" destId="{9A8F8C58-ED9F-47C8-854A-91E380D77BF4}" srcOrd="0" destOrd="0" presId="urn:microsoft.com/office/officeart/2008/layout/PictureStrips"/>
    <dgm:cxn modelId="{B9BA5A8D-C27B-414A-9D16-7F11AE7F08BE}" type="presParOf" srcId="{DFBEC0E7-8879-4083-83FD-E5D489026520}" destId="{A1ADA2EB-1678-4AE5-9966-63BD790843FA}" srcOrd="1" destOrd="0" presId="urn:microsoft.com/office/officeart/2008/layout/PictureStrips"/>
    <dgm:cxn modelId="{7319F0E5-5F42-4092-8C90-B11F2285E660}" type="presParOf" srcId="{B693D70A-3391-43D5-965B-AE551A34A7B2}" destId="{5949A943-82C3-4729-8699-9DB28A3CC5CF}" srcOrd="3" destOrd="0" presId="urn:microsoft.com/office/officeart/2008/layout/PictureStrips"/>
    <dgm:cxn modelId="{17A9FBA1-70B6-418D-BB4B-74D620029724}" type="presParOf" srcId="{B693D70A-3391-43D5-965B-AE551A34A7B2}" destId="{32740C41-FB96-47BB-A0EB-BAEC8ED9ABD6}" srcOrd="4" destOrd="0" presId="urn:microsoft.com/office/officeart/2008/layout/PictureStrips"/>
    <dgm:cxn modelId="{DF6A43BE-0401-496F-8A4B-1A9F7757759A}" type="presParOf" srcId="{32740C41-FB96-47BB-A0EB-BAEC8ED9ABD6}" destId="{AF5DB163-FAFE-4A37-9F31-8887049B4B8C}" srcOrd="0" destOrd="0" presId="urn:microsoft.com/office/officeart/2008/layout/PictureStrips"/>
    <dgm:cxn modelId="{305C1358-A014-447C-B348-4A302C64EE11}" type="presParOf" srcId="{32740C41-FB96-47BB-A0EB-BAEC8ED9ABD6}" destId="{DE76CB6D-95D2-4F89-82F1-4427DAAC0E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F3A0AA-C57F-472A-AF40-CF44785C6FD3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3DBA16C-25E0-469B-825B-67846300B319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Inexistencia de un diagnóstico, acorde a las características territoriales y de población de las localidades de Bogotá D.C., en la construcción de lineamientos a los Fondos de Desarrollo Local (FDL) para aportar al ODS 1, a través de los  proyectos de inversión y acciones.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6E1D0-A301-41C4-8E5F-73DF401753F7}" type="parTrans" cxnId="{D761F782-7D65-419B-A95C-0565F6A82B09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EFFA7-9A5F-4481-958B-3E1BA43B5F39}" type="sibTrans" cxnId="{D761F782-7D65-419B-A95C-0565F6A82B09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410EA-1D63-41C2-97B0-E789FF7B90CF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No se cumplieron los objetivos propuestos en términos de oportunidad para el proyecto de ayudas técnicas para personas con discapacidad.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A96E5-32AB-4694-A270-16AB04C0C668}" type="parTrans" cxnId="{ED8DE7BC-A9A5-425E-86AE-081DDE08CAEC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BE7A2-70D7-48CE-94BB-22A6C8946A8A}" type="sibTrans" cxnId="{ED8DE7BC-A9A5-425E-86AE-081DDE08CAEC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52716-F51A-40BB-8519-708403AFBF2A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Carencia de indicadores para la medición y seguimiento de la implementación del ODS 1.</a:t>
          </a:r>
        </a:p>
        <a:p>
          <a:pPr algn="just" rtl="0"/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7FEF5-D9ED-4906-B27E-09B78742F68E}" type="parTrans" cxnId="{5E201E75-C7E4-4FCD-AA95-F1A80DF6AD7F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03B50-9494-4E81-B12D-36BB7C67780D}" type="sibTrans" cxnId="{5E201E75-C7E4-4FCD-AA95-F1A80DF6AD7F}">
      <dgm:prSet/>
      <dgm:spPr/>
      <dgm:t>
        <a:bodyPr/>
        <a:lstStyle/>
        <a:p>
          <a:pPr algn="just"/>
          <a:endParaRPr lang="es-CO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D70A-3391-43D5-965B-AE551A34A7B2}" type="pres">
      <dgm:prSet presAssocID="{9EF3A0AA-C57F-472A-AF40-CF44785C6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E1B87D-0CD9-4B1A-A00C-F001C824CD8F}" type="pres">
      <dgm:prSet presAssocID="{A3DBA16C-25E0-469B-825B-67846300B319}" presName="composite" presStyleCnt="0"/>
      <dgm:spPr/>
    </dgm:pt>
    <dgm:pt modelId="{7EEBBCE0-D2F3-45F9-B116-B4E7027D0A5E}" type="pres">
      <dgm:prSet presAssocID="{A3DBA16C-25E0-469B-825B-67846300B319}" presName="rect1" presStyleLbl="trAlignAcc1" presStyleIdx="0" presStyleCnt="3" custScaleX="157599" custScaleY="1302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A19654-8289-4E0B-9F88-84C7361950A8}" type="pres">
      <dgm:prSet presAssocID="{A3DBA16C-25E0-469B-825B-67846300B319}" presName="rect2" presStyleLbl="fgImgPlace1" presStyleIdx="0" presStyleCnt="3" custLinFactX="-53972" custLinFactNeighborX="-100000" custLinFactNeighborY="3270"/>
      <dgm:spPr>
        <a:solidFill>
          <a:schemeClr val="accent2"/>
        </a:solidFill>
      </dgm:spPr>
      <dgm:t>
        <a:bodyPr/>
        <a:lstStyle/>
        <a:p>
          <a:endParaRPr lang="es-CO"/>
        </a:p>
      </dgm:t>
    </dgm:pt>
    <dgm:pt modelId="{3164CE9E-2A31-426E-BADD-14167AF1FDED}" type="pres">
      <dgm:prSet presAssocID="{78FEFFA7-9A5F-4481-958B-3E1BA43B5F39}" presName="sibTrans" presStyleCnt="0"/>
      <dgm:spPr/>
    </dgm:pt>
    <dgm:pt modelId="{DFBEC0E7-8879-4083-83FD-E5D489026520}" type="pres">
      <dgm:prSet presAssocID="{181410EA-1D63-41C2-97B0-E789FF7B90CF}" presName="composite" presStyleCnt="0"/>
      <dgm:spPr/>
    </dgm:pt>
    <dgm:pt modelId="{9A8F8C58-ED9F-47C8-854A-91E380D77BF4}" type="pres">
      <dgm:prSet presAssocID="{181410EA-1D63-41C2-97B0-E789FF7B90CF}" presName="rect1" presStyleLbl="trAlignAcc1" presStyleIdx="1" presStyleCnt="3" custScaleX="1011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DA2EB-1678-4AE5-9966-63BD790843FA}" type="pres">
      <dgm:prSet presAssocID="{181410EA-1D63-41C2-97B0-E789FF7B90CF}" presName="rect2" presStyleLbl="fgImgPlace1" presStyleIdx="1" presStyleCnt="3"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5949A943-82C3-4729-8699-9DB28A3CC5CF}" type="pres">
      <dgm:prSet presAssocID="{6BEBE7A2-70D7-48CE-94BB-22A6C8946A8A}" presName="sibTrans" presStyleCnt="0"/>
      <dgm:spPr/>
    </dgm:pt>
    <dgm:pt modelId="{32740C41-FB96-47BB-A0EB-BAEC8ED9ABD6}" type="pres">
      <dgm:prSet presAssocID="{CA452716-F51A-40BB-8519-708403AFBF2A}" presName="composite" presStyleCnt="0"/>
      <dgm:spPr/>
    </dgm:pt>
    <dgm:pt modelId="{AF5DB163-FAFE-4A37-9F31-8887049B4B8C}" type="pres">
      <dgm:prSet presAssocID="{CA452716-F51A-40BB-8519-708403AFBF2A}" presName="rect1" presStyleLbl="trAlignAcc1" presStyleIdx="2" presStyleCnt="3" custScaleX="1005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76CB6D-95D2-4F89-82F1-4427DAAC0E32}" type="pres">
      <dgm:prSet presAssocID="{CA452716-F51A-40BB-8519-708403AFBF2A}" presName="rect2" presStyleLbl="fgImgPlace1" presStyleIdx="2" presStyleCnt="3"/>
      <dgm:spPr>
        <a:solidFill>
          <a:srgbClr val="FFC000"/>
        </a:solidFill>
      </dgm:spPr>
      <dgm:t>
        <a:bodyPr/>
        <a:lstStyle/>
        <a:p>
          <a:endParaRPr lang="es-CO"/>
        </a:p>
      </dgm:t>
    </dgm:pt>
  </dgm:ptLst>
  <dgm:cxnLst>
    <dgm:cxn modelId="{04B8CF8C-CB0E-403A-86D5-6CA59E99EFFD}" type="presOf" srcId="{9EF3A0AA-C57F-472A-AF40-CF44785C6FD3}" destId="{B693D70A-3391-43D5-965B-AE551A34A7B2}" srcOrd="0" destOrd="0" presId="urn:microsoft.com/office/officeart/2008/layout/PictureStrips"/>
    <dgm:cxn modelId="{F566811A-44C2-4001-86FF-D4FB6610BEC0}" type="presOf" srcId="{CA452716-F51A-40BB-8519-708403AFBF2A}" destId="{AF5DB163-FAFE-4A37-9F31-8887049B4B8C}" srcOrd="0" destOrd="0" presId="urn:microsoft.com/office/officeart/2008/layout/PictureStrips"/>
    <dgm:cxn modelId="{4B720E18-10AC-4AA1-B6F2-579EB92C8175}" type="presOf" srcId="{A3DBA16C-25E0-469B-825B-67846300B319}" destId="{7EEBBCE0-D2F3-45F9-B116-B4E7027D0A5E}" srcOrd="0" destOrd="0" presId="urn:microsoft.com/office/officeart/2008/layout/PictureStrips"/>
    <dgm:cxn modelId="{D761F782-7D65-419B-A95C-0565F6A82B09}" srcId="{9EF3A0AA-C57F-472A-AF40-CF44785C6FD3}" destId="{A3DBA16C-25E0-469B-825B-67846300B319}" srcOrd="0" destOrd="0" parTransId="{1076E1D0-A301-41C4-8E5F-73DF401753F7}" sibTransId="{78FEFFA7-9A5F-4481-958B-3E1BA43B5F39}"/>
    <dgm:cxn modelId="{ED8DE7BC-A9A5-425E-86AE-081DDE08CAEC}" srcId="{9EF3A0AA-C57F-472A-AF40-CF44785C6FD3}" destId="{181410EA-1D63-41C2-97B0-E789FF7B90CF}" srcOrd="1" destOrd="0" parTransId="{338A96E5-32AB-4694-A270-16AB04C0C668}" sibTransId="{6BEBE7A2-70D7-48CE-94BB-22A6C8946A8A}"/>
    <dgm:cxn modelId="{A4B91FEE-56C1-49A5-8C65-2B5D61F86C34}" type="presOf" srcId="{181410EA-1D63-41C2-97B0-E789FF7B90CF}" destId="{9A8F8C58-ED9F-47C8-854A-91E380D77BF4}" srcOrd="0" destOrd="0" presId="urn:microsoft.com/office/officeart/2008/layout/PictureStrips"/>
    <dgm:cxn modelId="{5E201E75-C7E4-4FCD-AA95-F1A80DF6AD7F}" srcId="{9EF3A0AA-C57F-472A-AF40-CF44785C6FD3}" destId="{CA452716-F51A-40BB-8519-708403AFBF2A}" srcOrd="2" destOrd="0" parTransId="{CB77FEF5-D9ED-4906-B27E-09B78742F68E}" sibTransId="{30D03B50-9494-4E81-B12D-36BB7C67780D}"/>
    <dgm:cxn modelId="{2EC7ED11-90C1-41F7-BBB1-6B41C57F9CC7}" type="presParOf" srcId="{B693D70A-3391-43D5-965B-AE551A34A7B2}" destId="{88E1B87D-0CD9-4B1A-A00C-F001C824CD8F}" srcOrd="0" destOrd="0" presId="urn:microsoft.com/office/officeart/2008/layout/PictureStrips"/>
    <dgm:cxn modelId="{BECCAE2F-B868-4937-89B6-DD113B8E8EB7}" type="presParOf" srcId="{88E1B87D-0CD9-4B1A-A00C-F001C824CD8F}" destId="{7EEBBCE0-D2F3-45F9-B116-B4E7027D0A5E}" srcOrd="0" destOrd="0" presId="urn:microsoft.com/office/officeart/2008/layout/PictureStrips"/>
    <dgm:cxn modelId="{403C89F4-0B22-4DEC-9640-016ABE19D370}" type="presParOf" srcId="{88E1B87D-0CD9-4B1A-A00C-F001C824CD8F}" destId="{7DA19654-8289-4E0B-9F88-84C7361950A8}" srcOrd="1" destOrd="0" presId="urn:microsoft.com/office/officeart/2008/layout/PictureStrips"/>
    <dgm:cxn modelId="{696A89E5-ED8D-4ABD-AF31-5C86F0CEFF6F}" type="presParOf" srcId="{B693D70A-3391-43D5-965B-AE551A34A7B2}" destId="{3164CE9E-2A31-426E-BADD-14167AF1FDED}" srcOrd="1" destOrd="0" presId="urn:microsoft.com/office/officeart/2008/layout/PictureStrips"/>
    <dgm:cxn modelId="{8215DDF8-A5DF-4545-BAB0-BA22B132A550}" type="presParOf" srcId="{B693D70A-3391-43D5-965B-AE551A34A7B2}" destId="{DFBEC0E7-8879-4083-83FD-E5D489026520}" srcOrd="2" destOrd="0" presId="urn:microsoft.com/office/officeart/2008/layout/PictureStrips"/>
    <dgm:cxn modelId="{22D87C92-1CDC-40B7-BEE7-127CCB9429D3}" type="presParOf" srcId="{DFBEC0E7-8879-4083-83FD-E5D489026520}" destId="{9A8F8C58-ED9F-47C8-854A-91E380D77BF4}" srcOrd="0" destOrd="0" presId="urn:microsoft.com/office/officeart/2008/layout/PictureStrips"/>
    <dgm:cxn modelId="{6F9E5893-35B0-4ED4-89CB-3A31070CDD18}" type="presParOf" srcId="{DFBEC0E7-8879-4083-83FD-E5D489026520}" destId="{A1ADA2EB-1678-4AE5-9966-63BD790843FA}" srcOrd="1" destOrd="0" presId="urn:microsoft.com/office/officeart/2008/layout/PictureStrips"/>
    <dgm:cxn modelId="{B1C37F3C-3944-47A0-8FA6-4116E162A89A}" type="presParOf" srcId="{B693D70A-3391-43D5-965B-AE551A34A7B2}" destId="{5949A943-82C3-4729-8699-9DB28A3CC5CF}" srcOrd="3" destOrd="0" presId="urn:microsoft.com/office/officeart/2008/layout/PictureStrips"/>
    <dgm:cxn modelId="{B75A9264-C9BF-4F82-9EA4-D77FB220DB31}" type="presParOf" srcId="{B693D70A-3391-43D5-965B-AE551A34A7B2}" destId="{32740C41-FB96-47BB-A0EB-BAEC8ED9ABD6}" srcOrd="4" destOrd="0" presId="urn:microsoft.com/office/officeart/2008/layout/PictureStrips"/>
    <dgm:cxn modelId="{0EE5E569-E53F-4D5C-B4E3-EA297594F6B4}" type="presParOf" srcId="{32740C41-FB96-47BB-A0EB-BAEC8ED9ABD6}" destId="{AF5DB163-FAFE-4A37-9F31-8887049B4B8C}" srcOrd="0" destOrd="0" presId="urn:microsoft.com/office/officeart/2008/layout/PictureStrips"/>
    <dgm:cxn modelId="{10747BB9-9515-4455-A13D-33B5FAE8B67D}" type="presParOf" srcId="{32740C41-FB96-47BB-A0EB-BAEC8ED9ABD6}" destId="{DE76CB6D-95D2-4F89-82F1-4427DAAC0E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F3A0AA-C57F-472A-AF40-CF44785C6FD3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3DBA16C-25E0-469B-825B-67846300B319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las acciones implementadas por la Administración Distrital para adaptar las metas que define la Organización de las Naciones Unidas para el análisis del ODS1, desde la perspectiva de género.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6E1D0-A301-41C4-8E5F-73DF401753F7}" type="parTrans" cxnId="{D761F782-7D65-419B-A95C-0565F6A82B09}">
      <dgm:prSet/>
      <dgm:spPr/>
      <dgm:t>
        <a:bodyPr/>
        <a:lstStyle/>
        <a:p>
          <a:pPr algn="just"/>
          <a:endParaRPr lang="es-CO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EFFA7-9A5F-4481-958B-3E1BA43B5F39}" type="sibTrans" cxnId="{D761F782-7D65-419B-A95C-0565F6A82B09}">
      <dgm:prSet/>
      <dgm:spPr/>
      <dgm:t>
        <a:bodyPr/>
        <a:lstStyle/>
        <a:p>
          <a:pPr algn="just"/>
          <a:endParaRPr lang="es-CO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410EA-1D63-41C2-97B0-E789FF7B90CF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CO" sz="1400" dirty="0" smtClean="0">
              <a:latin typeface="Arial" panose="020B0604020202020204" pitchFamily="34" charset="0"/>
              <a:cs typeface="Arial" panose="020B0604020202020204" pitchFamily="34" charset="0"/>
            </a:rPr>
            <a:t>Identificar las acciones, procesos  y mecanismos que aseguren el cumplimiento a las metas 1.2 y 1.4.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A96E5-32AB-4694-A270-16AB04C0C668}" type="parTrans" cxnId="{ED8DE7BC-A9A5-425E-86AE-081DDE08CAEC}">
      <dgm:prSet/>
      <dgm:spPr/>
      <dgm:t>
        <a:bodyPr/>
        <a:lstStyle/>
        <a:p>
          <a:pPr algn="just"/>
          <a:endParaRPr lang="es-CO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BE7A2-70D7-48CE-94BB-22A6C8946A8A}" type="sibTrans" cxnId="{ED8DE7BC-A9A5-425E-86AE-081DDE08CAEC}">
      <dgm:prSet/>
      <dgm:spPr/>
      <dgm:t>
        <a:bodyPr/>
        <a:lstStyle/>
        <a:p>
          <a:pPr algn="just"/>
          <a:endParaRPr lang="es-CO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52716-F51A-40BB-8519-708403AFBF2A}">
      <dgm:prSet custT="1"/>
      <dgm:spPr>
        <a:solidFill>
          <a:schemeClr val="bg2">
            <a:alpha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es-CO" sz="1400" dirty="0" smtClean="0">
              <a:latin typeface="Arial" panose="020B0604020202020204" pitchFamily="34" charset="0"/>
              <a:cs typeface="Arial" panose="020B0604020202020204" pitchFamily="34" charset="0"/>
            </a:rPr>
            <a:t>Establecer si los procedimientos de monitoreo y evaluación definidos permiten medir el logro de los resultados esperados.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7FEF5-D9ED-4906-B27E-09B78742F68E}" type="parTrans" cxnId="{5E201E75-C7E4-4FCD-AA95-F1A80DF6AD7F}">
      <dgm:prSet/>
      <dgm:spPr/>
      <dgm:t>
        <a:bodyPr/>
        <a:lstStyle/>
        <a:p>
          <a:pPr algn="just"/>
          <a:endParaRPr lang="es-CO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03B50-9494-4E81-B12D-36BB7C67780D}" type="sibTrans" cxnId="{5E201E75-C7E4-4FCD-AA95-F1A80DF6AD7F}">
      <dgm:prSet/>
      <dgm:spPr/>
      <dgm:t>
        <a:bodyPr/>
        <a:lstStyle/>
        <a:p>
          <a:pPr algn="just"/>
          <a:endParaRPr lang="es-CO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D70A-3391-43D5-965B-AE551A34A7B2}" type="pres">
      <dgm:prSet presAssocID="{9EF3A0AA-C57F-472A-AF40-CF44785C6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E1B87D-0CD9-4B1A-A00C-F001C824CD8F}" type="pres">
      <dgm:prSet presAssocID="{A3DBA16C-25E0-469B-825B-67846300B319}" presName="composite" presStyleCnt="0"/>
      <dgm:spPr/>
    </dgm:pt>
    <dgm:pt modelId="{7EEBBCE0-D2F3-45F9-B116-B4E7027D0A5E}" type="pres">
      <dgm:prSet presAssocID="{A3DBA16C-25E0-469B-825B-67846300B319}" presName="rect1" presStyleLbl="trAlignAcc1" presStyleIdx="0" presStyleCnt="3" custScaleX="105726" custScaleY="112998" custLinFactNeighborX="3852" custLinFactNeighborY="-116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A19654-8289-4E0B-9F88-84C7361950A8}" type="pres">
      <dgm:prSet presAssocID="{A3DBA16C-25E0-469B-825B-67846300B319}" presName="rect2" presStyleLbl="fgImgPlace1" presStyleIdx="0" presStyleCnt="3"/>
      <dgm:spPr>
        <a:solidFill>
          <a:schemeClr val="accent2"/>
        </a:solidFill>
      </dgm:spPr>
      <dgm:t>
        <a:bodyPr/>
        <a:lstStyle/>
        <a:p>
          <a:endParaRPr lang="es-CO"/>
        </a:p>
      </dgm:t>
    </dgm:pt>
    <dgm:pt modelId="{3164CE9E-2A31-426E-BADD-14167AF1FDED}" type="pres">
      <dgm:prSet presAssocID="{78FEFFA7-9A5F-4481-958B-3E1BA43B5F39}" presName="sibTrans" presStyleCnt="0"/>
      <dgm:spPr/>
    </dgm:pt>
    <dgm:pt modelId="{DFBEC0E7-8879-4083-83FD-E5D489026520}" type="pres">
      <dgm:prSet presAssocID="{181410EA-1D63-41C2-97B0-E789FF7B90CF}" presName="composite" presStyleCnt="0"/>
      <dgm:spPr/>
    </dgm:pt>
    <dgm:pt modelId="{9A8F8C58-ED9F-47C8-854A-91E380D77BF4}" type="pres">
      <dgm:prSet presAssocID="{181410EA-1D63-41C2-97B0-E789FF7B90CF}" presName="rect1" presStyleLbl="trAlignAcc1" presStyleIdx="1" presStyleCnt="3" custScaleX="101126" custLinFactNeighborY="-112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DA2EB-1678-4AE5-9966-63BD790843FA}" type="pres">
      <dgm:prSet presAssocID="{181410EA-1D63-41C2-97B0-E789FF7B90CF}" presName="rect2" presStyleLbl="fgImgPlace1" presStyleIdx="1" presStyleCnt="3"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5949A943-82C3-4729-8699-9DB28A3CC5CF}" type="pres">
      <dgm:prSet presAssocID="{6BEBE7A2-70D7-48CE-94BB-22A6C8946A8A}" presName="sibTrans" presStyleCnt="0"/>
      <dgm:spPr/>
    </dgm:pt>
    <dgm:pt modelId="{32740C41-FB96-47BB-A0EB-BAEC8ED9ABD6}" type="pres">
      <dgm:prSet presAssocID="{CA452716-F51A-40BB-8519-708403AFBF2A}" presName="composite" presStyleCnt="0"/>
      <dgm:spPr/>
    </dgm:pt>
    <dgm:pt modelId="{AF5DB163-FAFE-4A37-9F31-8887049B4B8C}" type="pres">
      <dgm:prSet presAssocID="{CA452716-F51A-40BB-8519-708403AFBF2A}" presName="rect1" presStyleLbl="trAlignAcc1" presStyleIdx="2" presStyleCnt="3" custScaleX="100597" custLinFactNeighborX="33" custLinFactNeighborY="-82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76CB6D-95D2-4F89-82F1-4427DAAC0E32}" type="pres">
      <dgm:prSet presAssocID="{CA452716-F51A-40BB-8519-708403AFBF2A}" presName="rect2" presStyleLbl="fgImgPlace1" presStyleIdx="2" presStyleCnt="3"/>
      <dgm:spPr>
        <a:solidFill>
          <a:srgbClr val="FFC000"/>
        </a:solidFill>
      </dgm:spPr>
      <dgm:t>
        <a:bodyPr/>
        <a:lstStyle/>
        <a:p>
          <a:endParaRPr lang="es-CO"/>
        </a:p>
      </dgm:t>
    </dgm:pt>
  </dgm:ptLst>
  <dgm:cxnLst>
    <dgm:cxn modelId="{8C6ACC21-952C-4A35-B36A-AE4A4973E6C3}" type="presOf" srcId="{A3DBA16C-25E0-469B-825B-67846300B319}" destId="{7EEBBCE0-D2F3-45F9-B116-B4E7027D0A5E}" srcOrd="0" destOrd="0" presId="urn:microsoft.com/office/officeart/2008/layout/PictureStrips"/>
    <dgm:cxn modelId="{A7BF78E2-DD35-4DDE-8A3B-2C2E6078747E}" type="presOf" srcId="{181410EA-1D63-41C2-97B0-E789FF7B90CF}" destId="{9A8F8C58-ED9F-47C8-854A-91E380D77BF4}" srcOrd="0" destOrd="0" presId="urn:microsoft.com/office/officeart/2008/layout/PictureStrips"/>
    <dgm:cxn modelId="{96BAF5EE-7619-4439-B4B4-7F00A11F8227}" type="presOf" srcId="{CA452716-F51A-40BB-8519-708403AFBF2A}" destId="{AF5DB163-FAFE-4A37-9F31-8887049B4B8C}" srcOrd="0" destOrd="0" presId="urn:microsoft.com/office/officeart/2008/layout/PictureStrips"/>
    <dgm:cxn modelId="{D761F782-7D65-419B-A95C-0565F6A82B09}" srcId="{9EF3A0AA-C57F-472A-AF40-CF44785C6FD3}" destId="{A3DBA16C-25E0-469B-825B-67846300B319}" srcOrd="0" destOrd="0" parTransId="{1076E1D0-A301-41C4-8E5F-73DF401753F7}" sibTransId="{78FEFFA7-9A5F-4481-958B-3E1BA43B5F39}"/>
    <dgm:cxn modelId="{ED8DE7BC-A9A5-425E-86AE-081DDE08CAEC}" srcId="{9EF3A0AA-C57F-472A-AF40-CF44785C6FD3}" destId="{181410EA-1D63-41C2-97B0-E789FF7B90CF}" srcOrd="1" destOrd="0" parTransId="{338A96E5-32AB-4694-A270-16AB04C0C668}" sibTransId="{6BEBE7A2-70D7-48CE-94BB-22A6C8946A8A}"/>
    <dgm:cxn modelId="{5E201E75-C7E4-4FCD-AA95-F1A80DF6AD7F}" srcId="{9EF3A0AA-C57F-472A-AF40-CF44785C6FD3}" destId="{CA452716-F51A-40BB-8519-708403AFBF2A}" srcOrd="2" destOrd="0" parTransId="{CB77FEF5-D9ED-4906-B27E-09B78742F68E}" sibTransId="{30D03B50-9494-4E81-B12D-36BB7C67780D}"/>
    <dgm:cxn modelId="{A9A90DB3-54FB-487F-8E8E-75147A3B7E82}" type="presOf" srcId="{9EF3A0AA-C57F-472A-AF40-CF44785C6FD3}" destId="{B693D70A-3391-43D5-965B-AE551A34A7B2}" srcOrd="0" destOrd="0" presId="urn:microsoft.com/office/officeart/2008/layout/PictureStrips"/>
    <dgm:cxn modelId="{12C1DF1B-649E-444F-AE0A-807DFBE8AB30}" type="presParOf" srcId="{B693D70A-3391-43D5-965B-AE551A34A7B2}" destId="{88E1B87D-0CD9-4B1A-A00C-F001C824CD8F}" srcOrd="0" destOrd="0" presId="urn:microsoft.com/office/officeart/2008/layout/PictureStrips"/>
    <dgm:cxn modelId="{0796C783-9935-4B18-B101-D2F1FC566E06}" type="presParOf" srcId="{88E1B87D-0CD9-4B1A-A00C-F001C824CD8F}" destId="{7EEBBCE0-D2F3-45F9-B116-B4E7027D0A5E}" srcOrd="0" destOrd="0" presId="urn:microsoft.com/office/officeart/2008/layout/PictureStrips"/>
    <dgm:cxn modelId="{8A8C3F39-39F0-4571-95BB-6C1256D4007F}" type="presParOf" srcId="{88E1B87D-0CD9-4B1A-A00C-F001C824CD8F}" destId="{7DA19654-8289-4E0B-9F88-84C7361950A8}" srcOrd="1" destOrd="0" presId="urn:microsoft.com/office/officeart/2008/layout/PictureStrips"/>
    <dgm:cxn modelId="{DB3A77D8-9364-4A40-B7F4-17A2CB983CFE}" type="presParOf" srcId="{B693D70A-3391-43D5-965B-AE551A34A7B2}" destId="{3164CE9E-2A31-426E-BADD-14167AF1FDED}" srcOrd="1" destOrd="0" presId="urn:microsoft.com/office/officeart/2008/layout/PictureStrips"/>
    <dgm:cxn modelId="{6B38751B-95EE-425E-867D-9E2E45177D23}" type="presParOf" srcId="{B693D70A-3391-43D5-965B-AE551A34A7B2}" destId="{DFBEC0E7-8879-4083-83FD-E5D489026520}" srcOrd="2" destOrd="0" presId="urn:microsoft.com/office/officeart/2008/layout/PictureStrips"/>
    <dgm:cxn modelId="{9380C329-C7E5-4485-B977-628EDFB1450A}" type="presParOf" srcId="{DFBEC0E7-8879-4083-83FD-E5D489026520}" destId="{9A8F8C58-ED9F-47C8-854A-91E380D77BF4}" srcOrd="0" destOrd="0" presId="urn:microsoft.com/office/officeart/2008/layout/PictureStrips"/>
    <dgm:cxn modelId="{15AD398B-7F63-4EC2-B982-03D2F3E6B99A}" type="presParOf" srcId="{DFBEC0E7-8879-4083-83FD-E5D489026520}" destId="{A1ADA2EB-1678-4AE5-9966-63BD790843FA}" srcOrd="1" destOrd="0" presId="urn:microsoft.com/office/officeart/2008/layout/PictureStrips"/>
    <dgm:cxn modelId="{3428B9C5-17A9-400D-887A-9E1F49A0C500}" type="presParOf" srcId="{B693D70A-3391-43D5-965B-AE551A34A7B2}" destId="{5949A943-82C3-4729-8699-9DB28A3CC5CF}" srcOrd="3" destOrd="0" presId="urn:microsoft.com/office/officeart/2008/layout/PictureStrips"/>
    <dgm:cxn modelId="{97C06218-442C-4B44-B3CF-5D8E70C03C5C}" type="presParOf" srcId="{B693D70A-3391-43D5-965B-AE551A34A7B2}" destId="{32740C41-FB96-47BB-A0EB-BAEC8ED9ABD6}" srcOrd="4" destOrd="0" presId="urn:microsoft.com/office/officeart/2008/layout/PictureStrips"/>
    <dgm:cxn modelId="{01AD7714-F371-4D35-B14E-EE788AFB30A8}" type="presParOf" srcId="{32740C41-FB96-47BB-A0EB-BAEC8ED9ABD6}" destId="{AF5DB163-FAFE-4A37-9F31-8887049B4B8C}" srcOrd="0" destOrd="0" presId="urn:microsoft.com/office/officeart/2008/layout/PictureStrips"/>
    <dgm:cxn modelId="{8C5752A2-589F-42D4-BC49-1BB3496E027E}" type="presParOf" srcId="{32740C41-FB96-47BB-A0EB-BAEC8ED9ABD6}" destId="{DE76CB6D-95D2-4F89-82F1-4427DAAC0E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DA2B43-2177-4EF6-B5FD-138A9F416F0C}" type="doc">
      <dgm:prSet loTypeId="urn:microsoft.com/office/officeart/2005/8/layout/radial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31374F5-F65E-4A82-8FCC-382B892B6D72}">
      <dgm:prSet phldrT="[Texto]" custT="1"/>
      <dgm:spPr/>
      <dgm:t>
        <a:bodyPr/>
        <a:lstStyle/>
        <a:p>
          <a:r>
            <a:rPr lang="es-CO" sz="11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AUDITORÍA DE REGULARIDAD</a:t>
          </a:r>
        </a:p>
        <a:p>
          <a:r>
            <a:rPr lang="es-CO" sz="28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84</a:t>
          </a:r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7CE1B-1B7C-4604-9828-A5D4ED4481A7}" type="parTrans" cxnId="{2680A41A-39D6-4CDF-A12A-A5B18F22ED75}">
      <dgm:prSet/>
      <dgm:spPr/>
      <dgm:t>
        <a:bodyPr/>
        <a:lstStyle/>
        <a:p>
          <a:endParaRPr lang="es-ES" sz="2000"/>
        </a:p>
      </dgm:t>
    </dgm:pt>
    <dgm:pt modelId="{A8E4D6C8-77D8-4394-8CCE-FD63411E8EF8}" type="sibTrans" cxnId="{2680A41A-39D6-4CDF-A12A-A5B18F22ED75}">
      <dgm:prSet/>
      <dgm:spPr/>
      <dgm:t>
        <a:bodyPr/>
        <a:lstStyle/>
        <a:p>
          <a:endParaRPr lang="es-ES" sz="2000"/>
        </a:p>
      </dgm:t>
    </dgm:pt>
    <dgm:pt modelId="{7B5237E4-6A1B-4008-8880-2145503C8900}">
      <dgm:prSet phldrT="[Texto]" custT="1"/>
      <dgm:spPr/>
      <dgm:t>
        <a:bodyPr/>
        <a:lstStyle/>
        <a:p>
          <a:r>
            <a:rPr lang="es-CO" sz="12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AUDITORÍA DE DESEMPEÑO</a:t>
          </a:r>
        </a:p>
        <a:p>
          <a:r>
            <a:rPr lang="es-CO" sz="20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149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71C6A-73D2-494E-8E31-D4D108B9A37B}" type="parTrans" cxnId="{C42BE72E-A36A-461B-A0FB-3E93F1CE6B14}">
      <dgm:prSet/>
      <dgm:spPr/>
      <dgm:t>
        <a:bodyPr/>
        <a:lstStyle/>
        <a:p>
          <a:endParaRPr lang="es-ES" sz="2000"/>
        </a:p>
      </dgm:t>
    </dgm:pt>
    <dgm:pt modelId="{FCF52602-81F0-42B1-96ED-14EE175B1A54}" type="sibTrans" cxnId="{C42BE72E-A36A-461B-A0FB-3E93F1CE6B14}">
      <dgm:prSet/>
      <dgm:spPr/>
      <dgm:t>
        <a:bodyPr/>
        <a:lstStyle/>
        <a:p>
          <a:endParaRPr lang="es-ES" sz="2000"/>
        </a:p>
      </dgm:t>
    </dgm:pt>
    <dgm:pt modelId="{EE51C5AB-F2D9-4FA5-A928-BF8CA96C9789}">
      <dgm:prSet phldrT="[Texto]" custT="1"/>
      <dgm:spPr/>
      <dgm:t>
        <a:bodyPr/>
        <a:lstStyle/>
        <a:p>
          <a:r>
            <a:rPr lang="es-CO" sz="14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VISITA DE CONTROL FISCAL</a:t>
          </a:r>
        </a:p>
        <a:p>
          <a:r>
            <a:rPr lang="es-CO" sz="28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047C8-4689-44B9-B3B1-88E52B6A1BC4}" type="parTrans" cxnId="{B84757A2-B079-4B08-A4D6-BC2ADD59E7A5}">
      <dgm:prSet/>
      <dgm:spPr/>
      <dgm:t>
        <a:bodyPr/>
        <a:lstStyle/>
        <a:p>
          <a:endParaRPr lang="es-ES" sz="2000"/>
        </a:p>
      </dgm:t>
    </dgm:pt>
    <dgm:pt modelId="{F528764B-1A8F-420E-BCED-A46248F580B7}" type="sibTrans" cxnId="{B84757A2-B079-4B08-A4D6-BC2ADD59E7A5}">
      <dgm:prSet/>
      <dgm:spPr/>
      <dgm:t>
        <a:bodyPr/>
        <a:lstStyle/>
        <a:p>
          <a:endParaRPr lang="es-ES" sz="2000"/>
        </a:p>
      </dgm:t>
    </dgm:pt>
    <dgm:pt modelId="{1759D5AF-AE04-4A18-BC86-5E278D5383E5}" type="pres">
      <dgm:prSet presAssocID="{1EDA2B43-2177-4EF6-B5FD-138A9F416F0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3D8397-B6B9-4330-90E1-DDBC7E783372}" type="pres">
      <dgm:prSet presAssocID="{1EDA2B43-2177-4EF6-B5FD-138A9F416F0C}" presName="cycle" presStyleCnt="0"/>
      <dgm:spPr/>
      <dgm:t>
        <a:bodyPr/>
        <a:lstStyle/>
        <a:p>
          <a:endParaRPr lang="es-CO"/>
        </a:p>
      </dgm:t>
    </dgm:pt>
    <dgm:pt modelId="{34345BD2-D44B-4690-A2A6-E760C4A767E6}" type="pres">
      <dgm:prSet presAssocID="{1EDA2B43-2177-4EF6-B5FD-138A9F416F0C}" presName="centerShape" presStyleCnt="0"/>
      <dgm:spPr/>
      <dgm:t>
        <a:bodyPr/>
        <a:lstStyle/>
        <a:p>
          <a:endParaRPr lang="es-CO"/>
        </a:p>
      </dgm:t>
    </dgm:pt>
    <dgm:pt modelId="{D1BE8446-DBB2-4AB9-B43E-96C4204634A5}" type="pres">
      <dgm:prSet presAssocID="{1EDA2B43-2177-4EF6-B5FD-138A9F416F0C}" presName="connSite" presStyleLbl="node1" presStyleIdx="0" presStyleCnt="4"/>
      <dgm:spPr/>
      <dgm:t>
        <a:bodyPr/>
        <a:lstStyle/>
        <a:p>
          <a:endParaRPr lang="es-CO"/>
        </a:p>
      </dgm:t>
    </dgm:pt>
    <dgm:pt modelId="{7198CC17-2ACE-432B-9087-D6E96339DD65}" type="pres">
      <dgm:prSet presAssocID="{1EDA2B43-2177-4EF6-B5FD-138A9F416F0C}" presName="visible" presStyleLbl="node1" presStyleIdx="0" presStyleCnt="4" custLinFactNeighborX="2158" custLinFactNeighborY="5636"/>
      <dgm:spPr>
        <a:solidFill>
          <a:schemeClr val="accent2"/>
        </a:solidFill>
      </dgm:spPr>
      <dgm:t>
        <a:bodyPr/>
        <a:lstStyle/>
        <a:p>
          <a:endParaRPr lang="es-CO"/>
        </a:p>
      </dgm:t>
    </dgm:pt>
    <dgm:pt modelId="{9EAE9DBE-7207-45AB-8F8E-A898519F9C4B}" type="pres">
      <dgm:prSet presAssocID="{AED7CE1B-1B7C-4604-9828-A5D4ED4481A7}" presName="Name25" presStyleLbl="parChTrans1D1" presStyleIdx="0" presStyleCnt="3"/>
      <dgm:spPr/>
      <dgm:t>
        <a:bodyPr/>
        <a:lstStyle/>
        <a:p>
          <a:endParaRPr lang="es-ES"/>
        </a:p>
      </dgm:t>
    </dgm:pt>
    <dgm:pt modelId="{035AD42E-643C-4960-9113-7ECC227B14C8}" type="pres">
      <dgm:prSet presAssocID="{431374F5-F65E-4A82-8FCC-382B892B6D72}" presName="node" presStyleCnt="0"/>
      <dgm:spPr/>
      <dgm:t>
        <a:bodyPr/>
        <a:lstStyle/>
        <a:p>
          <a:endParaRPr lang="es-CO"/>
        </a:p>
      </dgm:t>
    </dgm:pt>
    <dgm:pt modelId="{45764CEC-D310-4F17-A16F-EE9E97E91F0F}" type="pres">
      <dgm:prSet presAssocID="{431374F5-F65E-4A82-8FCC-382B892B6D72}" presName="parentNode" presStyleLbl="node1" presStyleIdx="1" presStyleCnt="4" custScaleX="119455" custScaleY="11881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A4A45-171A-4101-8F48-99E01ADD871F}" type="pres">
      <dgm:prSet presAssocID="{431374F5-F65E-4A82-8FCC-382B892B6D7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0FCC62-C843-44B4-9894-9F5C537BA559}" type="pres">
      <dgm:prSet presAssocID="{4CC71C6A-73D2-494E-8E31-D4D108B9A37B}" presName="Name25" presStyleLbl="parChTrans1D1" presStyleIdx="1" presStyleCnt="3"/>
      <dgm:spPr/>
      <dgm:t>
        <a:bodyPr/>
        <a:lstStyle/>
        <a:p>
          <a:endParaRPr lang="es-ES"/>
        </a:p>
      </dgm:t>
    </dgm:pt>
    <dgm:pt modelId="{F8A22BF4-9664-4530-A623-A016D0A29FFE}" type="pres">
      <dgm:prSet presAssocID="{7B5237E4-6A1B-4008-8880-2145503C8900}" presName="node" presStyleCnt="0"/>
      <dgm:spPr/>
      <dgm:t>
        <a:bodyPr/>
        <a:lstStyle/>
        <a:p>
          <a:endParaRPr lang="es-CO"/>
        </a:p>
      </dgm:t>
    </dgm:pt>
    <dgm:pt modelId="{82AD5CD6-B920-491C-A632-45244EB685CC}" type="pres">
      <dgm:prSet presAssocID="{7B5237E4-6A1B-4008-8880-2145503C8900}" presName="parentNode" presStyleLbl="node1" presStyleIdx="2" presStyleCnt="4" custScaleX="110739" custScaleY="110603" custLinFactNeighborX="11634" custLinFactNeighborY="547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726907-5E29-4B7E-B75B-8714259E8D09}" type="pres">
      <dgm:prSet presAssocID="{7B5237E4-6A1B-4008-8880-2145503C890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D7F23-CFD9-40DA-8977-613E7084F4CE}" type="pres">
      <dgm:prSet presAssocID="{32F047C8-4689-44B9-B3B1-88E52B6A1BC4}" presName="Name25" presStyleLbl="parChTrans1D1" presStyleIdx="2" presStyleCnt="3"/>
      <dgm:spPr/>
      <dgm:t>
        <a:bodyPr/>
        <a:lstStyle/>
        <a:p>
          <a:endParaRPr lang="es-ES"/>
        </a:p>
      </dgm:t>
    </dgm:pt>
    <dgm:pt modelId="{4C81DDBC-24BD-45EA-AA6C-0A93D8011ACA}" type="pres">
      <dgm:prSet presAssocID="{EE51C5AB-F2D9-4FA5-A928-BF8CA96C9789}" presName="node" presStyleCnt="0"/>
      <dgm:spPr/>
      <dgm:t>
        <a:bodyPr/>
        <a:lstStyle/>
        <a:p>
          <a:endParaRPr lang="es-CO"/>
        </a:p>
      </dgm:t>
    </dgm:pt>
    <dgm:pt modelId="{4FBFB7EE-BA2D-4B90-802E-748902402928}" type="pres">
      <dgm:prSet presAssocID="{EE51C5AB-F2D9-4FA5-A928-BF8CA96C9789}" presName="parentNode" presStyleLbl="node1" presStyleIdx="3" presStyleCnt="4" custScaleX="109570" custScaleY="105792" custLinFactNeighborX="-635" custLinFactNeighborY="-25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0F8463-FE36-49BA-B518-7E85B2B5EEA9}" type="pres">
      <dgm:prSet presAssocID="{EE51C5AB-F2D9-4FA5-A928-BF8CA96C978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4757A2-B079-4B08-A4D6-BC2ADD59E7A5}" srcId="{1EDA2B43-2177-4EF6-B5FD-138A9F416F0C}" destId="{EE51C5AB-F2D9-4FA5-A928-BF8CA96C9789}" srcOrd="2" destOrd="0" parTransId="{32F047C8-4689-44B9-B3B1-88E52B6A1BC4}" sibTransId="{F528764B-1A8F-420E-BCED-A46248F580B7}"/>
    <dgm:cxn modelId="{8DAA00C4-4F91-4F36-8E47-69D9584C4D47}" type="presOf" srcId="{AED7CE1B-1B7C-4604-9828-A5D4ED4481A7}" destId="{9EAE9DBE-7207-45AB-8F8E-A898519F9C4B}" srcOrd="0" destOrd="0" presId="urn:microsoft.com/office/officeart/2005/8/layout/radial2"/>
    <dgm:cxn modelId="{82C52F08-9866-4399-87D0-C85F566A69B0}" type="presOf" srcId="{EE51C5AB-F2D9-4FA5-A928-BF8CA96C9789}" destId="{4FBFB7EE-BA2D-4B90-802E-748902402928}" srcOrd="0" destOrd="0" presId="urn:microsoft.com/office/officeart/2005/8/layout/radial2"/>
    <dgm:cxn modelId="{74EF7DC7-1DF2-4A04-B66E-A7858D90D35C}" type="presOf" srcId="{32F047C8-4689-44B9-B3B1-88E52B6A1BC4}" destId="{635D7F23-CFD9-40DA-8977-613E7084F4CE}" srcOrd="0" destOrd="0" presId="urn:microsoft.com/office/officeart/2005/8/layout/radial2"/>
    <dgm:cxn modelId="{DE9B9FF9-32B5-47B0-9D1E-EA092E2458DD}" type="presOf" srcId="{431374F5-F65E-4A82-8FCC-382B892B6D72}" destId="{45764CEC-D310-4F17-A16F-EE9E97E91F0F}" srcOrd="0" destOrd="0" presId="urn:microsoft.com/office/officeart/2005/8/layout/radial2"/>
    <dgm:cxn modelId="{8DF028E7-3FA6-49AE-A0A7-1AC9C165017A}" type="presOf" srcId="{1EDA2B43-2177-4EF6-B5FD-138A9F416F0C}" destId="{1759D5AF-AE04-4A18-BC86-5E278D5383E5}" srcOrd="0" destOrd="0" presId="urn:microsoft.com/office/officeart/2005/8/layout/radial2"/>
    <dgm:cxn modelId="{775D0D4D-CE33-4F05-9EA3-C7A440B0ACB3}" type="presOf" srcId="{7B5237E4-6A1B-4008-8880-2145503C8900}" destId="{82AD5CD6-B920-491C-A632-45244EB685CC}" srcOrd="0" destOrd="0" presId="urn:microsoft.com/office/officeart/2005/8/layout/radial2"/>
    <dgm:cxn modelId="{2680A41A-39D6-4CDF-A12A-A5B18F22ED75}" srcId="{1EDA2B43-2177-4EF6-B5FD-138A9F416F0C}" destId="{431374F5-F65E-4A82-8FCC-382B892B6D72}" srcOrd="0" destOrd="0" parTransId="{AED7CE1B-1B7C-4604-9828-A5D4ED4481A7}" sibTransId="{A8E4D6C8-77D8-4394-8CCE-FD63411E8EF8}"/>
    <dgm:cxn modelId="{AC6AB592-E2E6-40AC-BFA8-D2C18B0317A9}" type="presOf" srcId="{4CC71C6A-73D2-494E-8E31-D4D108B9A37B}" destId="{260FCC62-C843-44B4-9894-9F5C537BA559}" srcOrd="0" destOrd="0" presId="urn:microsoft.com/office/officeart/2005/8/layout/radial2"/>
    <dgm:cxn modelId="{C42BE72E-A36A-461B-A0FB-3E93F1CE6B14}" srcId="{1EDA2B43-2177-4EF6-B5FD-138A9F416F0C}" destId="{7B5237E4-6A1B-4008-8880-2145503C8900}" srcOrd="1" destOrd="0" parTransId="{4CC71C6A-73D2-494E-8E31-D4D108B9A37B}" sibTransId="{FCF52602-81F0-42B1-96ED-14EE175B1A54}"/>
    <dgm:cxn modelId="{A42CC9A3-E65C-4EC0-86A5-B598A58B7D03}" type="presParOf" srcId="{1759D5AF-AE04-4A18-BC86-5E278D5383E5}" destId="{743D8397-B6B9-4330-90E1-DDBC7E783372}" srcOrd="0" destOrd="0" presId="urn:microsoft.com/office/officeart/2005/8/layout/radial2"/>
    <dgm:cxn modelId="{C03750F8-A4F5-4348-9F2F-FEC7C740927F}" type="presParOf" srcId="{743D8397-B6B9-4330-90E1-DDBC7E783372}" destId="{34345BD2-D44B-4690-A2A6-E760C4A767E6}" srcOrd="0" destOrd="0" presId="urn:microsoft.com/office/officeart/2005/8/layout/radial2"/>
    <dgm:cxn modelId="{AC05872B-422C-4730-9251-302D4BD6FC66}" type="presParOf" srcId="{34345BD2-D44B-4690-A2A6-E760C4A767E6}" destId="{D1BE8446-DBB2-4AB9-B43E-96C4204634A5}" srcOrd="0" destOrd="0" presId="urn:microsoft.com/office/officeart/2005/8/layout/radial2"/>
    <dgm:cxn modelId="{9F406A11-7704-4DA7-AD50-B7421D1D5E32}" type="presParOf" srcId="{34345BD2-D44B-4690-A2A6-E760C4A767E6}" destId="{7198CC17-2ACE-432B-9087-D6E96339DD65}" srcOrd="1" destOrd="0" presId="urn:microsoft.com/office/officeart/2005/8/layout/radial2"/>
    <dgm:cxn modelId="{F5992276-F99B-451E-B00E-5EBA84BD1FC8}" type="presParOf" srcId="{743D8397-B6B9-4330-90E1-DDBC7E783372}" destId="{9EAE9DBE-7207-45AB-8F8E-A898519F9C4B}" srcOrd="1" destOrd="0" presId="urn:microsoft.com/office/officeart/2005/8/layout/radial2"/>
    <dgm:cxn modelId="{69B2D87C-863D-4411-B2EB-243CD5C7DEC3}" type="presParOf" srcId="{743D8397-B6B9-4330-90E1-DDBC7E783372}" destId="{035AD42E-643C-4960-9113-7ECC227B14C8}" srcOrd="2" destOrd="0" presId="urn:microsoft.com/office/officeart/2005/8/layout/radial2"/>
    <dgm:cxn modelId="{16439AA2-61FA-47C3-87EE-6108BB0F6FD0}" type="presParOf" srcId="{035AD42E-643C-4960-9113-7ECC227B14C8}" destId="{45764CEC-D310-4F17-A16F-EE9E97E91F0F}" srcOrd="0" destOrd="0" presId="urn:microsoft.com/office/officeart/2005/8/layout/radial2"/>
    <dgm:cxn modelId="{BC63EA00-A79E-4413-B5C9-864A48FAF5D7}" type="presParOf" srcId="{035AD42E-643C-4960-9113-7ECC227B14C8}" destId="{BC8A4A45-171A-4101-8F48-99E01ADD871F}" srcOrd="1" destOrd="0" presId="urn:microsoft.com/office/officeart/2005/8/layout/radial2"/>
    <dgm:cxn modelId="{8F87FB09-2F9F-48AC-AC98-9BC5983BD1A8}" type="presParOf" srcId="{743D8397-B6B9-4330-90E1-DDBC7E783372}" destId="{260FCC62-C843-44B4-9894-9F5C537BA559}" srcOrd="3" destOrd="0" presId="urn:microsoft.com/office/officeart/2005/8/layout/radial2"/>
    <dgm:cxn modelId="{F45EB578-A4BF-4487-8DC0-011BC5FB357F}" type="presParOf" srcId="{743D8397-B6B9-4330-90E1-DDBC7E783372}" destId="{F8A22BF4-9664-4530-A623-A016D0A29FFE}" srcOrd="4" destOrd="0" presId="urn:microsoft.com/office/officeart/2005/8/layout/radial2"/>
    <dgm:cxn modelId="{D9CD4301-8D16-4095-A480-4E24531A17DD}" type="presParOf" srcId="{F8A22BF4-9664-4530-A623-A016D0A29FFE}" destId="{82AD5CD6-B920-491C-A632-45244EB685CC}" srcOrd="0" destOrd="0" presId="urn:microsoft.com/office/officeart/2005/8/layout/radial2"/>
    <dgm:cxn modelId="{53DBCC42-0DC2-4926-96AF-71369BCC0306}" type="presParOf" srcId="{F8A22BF4-9664-4530-A623-A016D0A29FFE}" destId="{FB726907-5E29-4B7E-B75B-8714259E8D09}" srcOrd="1" destOrd="0" presId="urn:microsoft.com/office/officeart/2005/8/layout/radial2"/>
    <dgm:cxn modelId="{272A09AB-B06E-45D1-9E7C-79CE1205D664}" type="presParOf" srcId="{743D8397-B6B9-4330-90E1-DDBC7E783372}" destId="{635D7F23-CFD9-40DA-8977-613E7084F4CE}" srcOrd="5" destOrd="0" presId="urn:microsoft.com/office/officeart/2005/8/layout/radial2"/>
    <dgm:cxn modelId="{E1433396-98C2-495C-B3F4-15DE1B55E6DB}" type="presParOf" srcId="{743D8397-B6B9-4330-90E1-DDBC7E783372}" destId="{4C81DDBC-24BD-45EA-AA6C-0A93D8011ACA}" srcOrd="6" destOrd="0" presId="urn:microsoft.com/office/officeart/2005/8/layout/radial2"/>
    <dgm:cxn modelId="{26A78A8A-B549-42CC-8287-E2FAAA0FA78C}" type="presParOf" srcId="{4C81DDBC-24BD-45EA-AA6C-0A93D8011ACA}" destId="{4FBFB7EE-BA2D-4B90-802E-748902402928}" srcOrd="0" destOrd="0" presId="urn:microsoft.com/office/officeart/2005/8/layout/radial2"/>
    <dgm:cxn modelId="{1D5CA32E-EF78-4A28-81E1-405054A904DA}" type="presParOf" srcId="{4C81DDBC-24BD-45EA-AA6C-0A93D8011ACA}" destId="{B30F8463-FE36-49BA-B518-7E85B2B5EEA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IDEXUD</a:t>
          </a:r>
          <a:r>
            <a:rPr lang="es-CO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CO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$3.359 millones</a:t>
          </a:r>
          <a:endParaRPr lang="es-MX" sz="2400" u="non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INCOMPATIBILIDAD PENSIONAL – DOBLE EROGACIÓN </a:t>
          </a:r>
          <a:r>
            <a:rPr lang="es-CO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$2.247 millones</a:t>
          </a:r>
          <a:endParaRPr lang="es-CO" sz="24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EC29A-F783-4F67-A560-6A873F36602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INFRAESTRUCTURA FÍSICA O SEDES UNIVERSITARIAS </a:t>
          </a:r>
          <a:r>
            <a:rPr lang="es-CO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$4.105 millones</a:t>
          </a:r>
          <a:endParaRPr lang="es-CO" sz="24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7B010-D6EB-4887-B338-FD6C87216D9E}" type="sibTrans" cxnId="{B0505F18-F86B-42E6-B63A-D555B671D5FA}">
      <dgm:prSet/>
      <dgm:spPr/>
      <dgm:t>
        <a:bodyPr/>
        <a:lstStyle/>
        <a:p>
          <a:endParaRPr lang="es-CO" sz="1000">
            <a:ln>
              <a:solidFill>
                <a:schemeClr val="bg2">
                  <a:lumMod val="50000"/>
                </a:schemeClr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CF470-2A92-47A3-A2EF-926968FCFDFF}" type="parTrans" cxnId="{B0505F18-F86B-42E6-B63A-D555B671D5FA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3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3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3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3" custScaleX="103269" custScaleY="114551" custLinFactNeighborX="-940" custLinFactNeighborY="11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3"/>
      <dgm:spPr/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3" custScaleX="101706" custScaleY="1532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3"/>
      <dgm:spPr/>
      <dgm:t>
        <a:bodyPr/>
        <a:lstStyle/>
        <a:p>
          <a:endParaRPr lang="es-CO"/>
        </a:p>
      </dgm:t>
    </dgm:pt>
    <dgm:pt modelId="{33FD22FE-8D6D-49F2-9772-C4F23CEB5DF7}" type="pres">
      <dgm:prSet presAssocID="{8C6EC29A-F783-4F67-A560-6A873F366022}" presName="text_3" presStyleLbl="node1" presStyleIdx="2" presStyleCnt="3" custScaleX="101186" custScaleY="122671" custLinFactNeighborX="94" custLinFactNeighborY="61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915E8B-3B22-4364-89A6-14AB9BC3F775}" type="pres">
      <dgm:prSet presAssocID="{8C6EC29A-F783-4F67-A560-6A873F366022}" presName="accent_3" presStyleCnt="0"/>
      <dgm:spPr/>
      <dgm:t>
        <a:bodyPr/>
        <a:lstStyle/>
        <a:p>
          <a:endParaRPr lang="es-CO"/>
        </a:p>
      </dgm:t>
    </dgm:pt>
    <dgm:pt modelId="{F2F29883-C22E-47C0-B90A-6D03B783E3BE}" type="pres">
      <dgm:prSet presAssocID="{8C6EC29A-F783-4F67-A560-6A873F366022}" presName="accentRepeatNode" presStyleLbl="solidFgAcc1" presStyleIdx="2" presStyleCnt="3"/>
      <dgm:spPr/>
      <dgm:t>
        <a:bodyPr/>
        <a:lstStyle/>
        <a:p>
          <a:endParaRPr lang="es-CO"/>
        </a:p>
      </dgm:t>
    </dgm:pt>
  </dgm:ptLst>
  <dgm:cxnLst>
    <dgm:cxn modelId="{FFCC9A78-4D64-44AE-8B52-FC88553C10A9}" type="presOf" srcId="{5BBE106C-C1A3-41DE-8A67-1808F4E30315}" destId="{7BB8DAD3-D195-43B7-AD31-EDCCA6BF1071}" srcOrd="0" destOrd="0" presId="urn:microsoft.com/office/officeart/2008/layout/VerticalCurvedList"/>
    <dgm:cxn modelId="{020FA984-52CA-45AB-A62B-0A484C33019D}" type="presOf" srcId="{D2C04ED1-12CB-42F3-BC73-3362A1E3ED18}" destId="{4C6CBC3C-1179-4E90-8B96-F9A04A3E7793}" srcOrd="0" destOrd="0" presId="urn:microsoft.com/office/officeart/2008/layout/VerticalCurvedList"/>
    <dgm:cxn modelId="{396BE7F6-E325-4428-BF9B-22C6C301A85E}" type="presOf" srcId="{BDF4D276-9CF0-47CA-8CEB-745502354419}" destId="{77304E93-7B46-4AE8-B93C-4D372D132D31}" srcOrd="0" destOrd="0" presId="urn:microsoft.com/office/officeart/2008/layout/VerticalCurvedList"/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64C2292D-4022-428A-955B-72A3DE7D9EAC}" type="presOf" srcId="{8C6EC29A-F783-4F67-A560-6A873F366022}" destId="{33FD22FE-8D6D-49F2-9772-C4F23CEB5DF7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DFE426FB-91F1-4EC6-B0EA-996257BF84CD}" type="presOf" srcId="{D3556D60-2541-4F22-BB86-2C49208D66C7}" destId="{45A73F8E-96DE-438F-BCC9-D5D9D831D407}" srcOrd="0" destOrd="0" presId="urn:microsoft.com/office/officeart/2008/layout/VerticalCurvedList"/>
    <dgm:cxn modelId="{B0505F18-F86B-42E6-B63A-D555B671D5FA}" srcId="{5BBE106C-C1A3-41DE-8A67-1808F4E30315}" destId="{8C6EC29A-F783-4F67-A560-6A873F366022}" srcOrd="2" destOrd="0" parTransId="{E3ECF470-2A92-47A3-A2EF-926968FCFDFF}" sibTransId="{7617B010-D6EB-4887-B338-FD6C87216D9E}"/>
    <dgm:cxn modelId="{F68317AB-85A4-4CCF-A28C-3E10EE19D0AA}" type="presParOf" srcId="{7BB8DAD3-D195-43B7-AD31-EDCCA6BF1071}" destId="{E04EF6B3-0025-4A3B-B99E-EE63219BCD54}" srcOrd="0" destOrd="0" presId="urn:microsoft.com/office/officeart/2008/layout/VerticalCurvedList"/>
    <dgm:cxn modelId="{F3386453-21E5-4885-BEF5-4C5592C668DF}" type="presParOf" srcId="{E04EF6B3-0025-4A3B-B99E-EE63219BCD54}" destId="{0351FE8D-FC8C-4BA2-8B1C-3F2BB5FE405D}" srcOrd="0" destOrd="0" presId="urn:microsoft.com/office/officeart/2008/layout/VerticalCurvedList"/>
    <dgm:cxn modelId="{31D2F87B-C6A6-4178-92F1-1348BF76D593}" type="presParOf" srcId="{0351FE8D-FC8C-4BA2-8B1C-3F2BB5FE405D}" destId="{CCE39077-E6BE-414D-82A7-9615DBDAA546}" srcOrd="0" destOrd="0" presId="urn:microsoft.com/office/officeart/2008/layout/VerticalCurvedList"/>
    <dgm:cxn modelId="{4D0753FB-6509-48D1-AE37-A2FE9AA524E1}" type="presParOf" srcId="{0351FE8D-FC8C-4BA2-8B1C-3F2BB5FE405D}" destId="{45A73F8E-96DE-438F-BCC9-D5D9D831D407}" srcOrd="1" destOrd="0" presId="urn:microsoft.com/office/officeart/2008/layout/VerticalCurvedList"/>
    <dgm:cxn modelId="{7D43C2B6-C07B-4441-8306-508C9C941538}" type="presParOf" srcId="{0351FE8D-FC8C-4BA2-8B1C-3F2BB5FE405D}" destId="{F0F90EC5-EEBA-4C9E-A6DB-49490C545855}" srcOrd="2" destOrd="0" presId="urn:microsoft.com/office/officeart/2008/layout/VerticalCurvedList"/>
    <dgm:cxn modelId="{B4525028-E5BA-4644-94FC-BE9B90CB9C56}" type="presParOf" srcId="{0351FE8D-FC8C-4BA2-8B1C-3F2BB5FE405D}" destId="{65E75EB5-3156-4587-BEB9-BE6727F44DC8}" srcOrd="3" destOrd="0" presId="urn:microsoft.com/office/officeart/2008/layout/VerticalCurvedList"/>
    <dgm:cxn modelId="{28F1C1D1-A047-4854-AD57-947C8447AC36}" type="presParOf" srcId="{E04EF6B3-0025-4A3B-B99E-EE63219BCD54}" destId="{77304E93-7B46-4AE8-B93C-4D372D132D31}" srcOrd="1" destOrd="0" presId="urn:microsoft.com/office/officeart/2008/layout/VerticalCurvedList"/>
    <dgm:cxn modelId="{BB6109E5-337A-4618-9DEB-A2B88CE58163}" type="presParOf" srcId="{E04EF6B3-0025-4A3B-B99E-EE63219BCD54}" destId="{0F8BA7AF-4A90-433D-9BF6-9CEA0D3158F7}" srcOrd="2" destOrd="0" presId="urn:microsoft.com/office/officeart/2008/layout/VerticalCurvedList"/>
    <dgm:cxn modelId="{FF6CF575-C95C-4C95-89AD-749935839E51}" type="presParOf" srcId="{0F8BA7AF-4A90-433D-9BF6-9CEA0D3158F7}" destId="{3618051E-AE0F-4AED-A668-8C1381EE4DED}" srcOrd="0" destOrd="0" presId="urn:microsoft.com/office/officeart/2008/layout/VerticalCurvedList"/>
    <dgm:cxn modelId="{7AC8D518-7CD4-4B84-A858-D7FE406F7010}" type="presParOf" srcId="{E04EF6B3-0025-4A3B-B99E-EE63219BCD54}" destId="{4C6CBC3C-1179-4E90-8B96-F9A04A3E7793}" srcOrd="3" destOrd="0" presId="urn:microsoft.com/office/officeart/2008/layout/VerticalCurvedList"/>
    <dgm:cxn modelId="{34F0D5F3-751F-416D-AACE-907695B02AAA}" type="presParOf" srcId="{E04EF6B3-0025-4A3B-B99E-EE63219BCD54}" destId="{B7C4DE34-EF90-446E-87C1-BF4188C4E536}" srcOrd="4" destOrd="0" presId="urn:microsoft.com/office/officeart/2008/layout/VerticalCurvedList"/>
    <dgm:cxn modelId="{BCA8FCA4-76D8-44B8-94B4-7FA5ED2707D9}" type="presParOf" srcId="{B7C4DE34-EF90-446E-87C1-BF4188C4E536}" destId="{298B5F7B-71B4-441C-80B4-DB4ED04127CF}" srcOrd="0" destOrd="0" presId="urn:microsoft.com/office/officeart/2008/layout/VerticalCurvedList"/>
    <dgm:cxn modelId="{E7CDD8C5-1F7F-4CBD-A928-0CFDF57CAA3F}" type="presParOf" srcId="{E04EF6B3-0025-4A3B-B99E-EE63219BCD54}" destId="{33FD22FE-8D6D-49F2-9772-C4F23CEB5DF7}" srcOrd="5" destOrd="0" presId="urn:microsoft.com/office/officeart/2008/layout/VerticalCurvedList"/>
    <dgm:cxn modelId="{F03251DA-79B0-472E-ADB3-378C9B1B94CA}" type="presParOf" srcId="{E04EF6B3-0025-4A3B-B99E-EE63219BCD54}" destId="{19915E8B-3B22-4364-89A6-14AB9BC3F775}" srcOrd="6" destOrd="0" presId="urn:microsoft.com/office/officeart/2008/layout/VerticalCurvedList"/>
    <dgm:cxn modelId="{8A319C9B-A793-4C25-B8D7-656B13CB6053}" type="presParOf" srcId="{19915E8B-3B22-4364-89A6-14AB9BC3F775}" destId="{F2F29883-C22E-47C0-B90A-6D03B783E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ctr"/>
          <a:endParaRPr lang="es-MX" sz="9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s-MX" sz="1200" dirty="0" smtClean="0"/>
            <a:t>.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EC29A-F783-4F67-A560-6A873F36602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endParaRPr lang="es-CO" sz="1600" dirty="0"/>
        </a:p>
      </dgm:t>
    </dgm:pt>
    <dgm:pt modelId="{7617B010-D6EB-4887-B338-FD6C87216D9E}" type="sibTrans" cxnId="{B0505F18-F86B-42E6-B63A-D555B671D5FA}">
      <dgm:prSet/>
      <dgm:spPr/>
      <dgm:t>
        <a:bodyPr/>
        <a:lstStyle/>
        <a:p>
          <a:endParaRPr lang="es-CO" sz="1000">
            <a:ln>
              <a:solidFill>
                <a:schemeClr val="bg2">
                  <a:lumMod val="50000"/>
                </a:schemeClr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CF470-2A92-47A3-A2EF-926968FCFDFF}" type="parTrans" cxnId="{B0505F18-F86B-42E6-B63A-D555B671D5FA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3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3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3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3" custScaleX="96812" custScaleY="115250" custLinFactNeighborX="4475" custLinFactNeighborY="39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3"/>
      <dgm:spPr/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3" custScaleX="100741" custScaleY="141100" custLinFactNeighborX="839" custLinFactNeighborY="55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3" custLinFactNeighborX="-14269" custLinFactNeighborY="8042"/>
      <dgm:spPr/>
      <dgm:t>
        <a:bodyPr/>
        <a:lstStyle/>
        <a:p>
          <a:endParaRPr lang="es-CO"/>
        </a:p>
      </dgm:t>
    </dgm:pt>
    <dgm:pt modelId="{33FD22FE-8D6D-49F2-9772-C4F23CEB5DF7}" type="pres">
      <dgm:prSet presAssocID="{8C6EC29A-F783-4F67-A560-6A873F366022}" presName="text_3" presStyleLbl="node1" presStyleIdx="2" presStyleCnt="3" custScaleX="99073" custScaleY="140964" custLinFactNeighborX="2747" custLinFactNeighborY="5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915E8B-3B22-4364-89A6-14AB9BC3F775}" type="pres">
      <dgm:prSet presAssocID="{8C6EC29A-F783-4F67-A560-6A873F366022}" presName="accent_3" presStyleCnt="0"/>
      <dgm:spPr/>
      <dgm:t>
        <a:bodyPr/>
        <a:lstStyle/>
        <a:p>
          <a:endParaRPr lang="es-CO"/>
        </a:p>
      </dgm:t>
    </dgm:pt>
    <dgm:pt modelId="{F2F29883-C22E-47C0-B90A-6D03B783E3BE}" type="pres">
      <dgm:prSet presAssocID="{8C6EC29A-F783-4F67-A560-6A873F366022}" presName="accentRepeatNode" presStyleLbl="solidFgAcc1" presStyleIdx="2" presStyleCnt="3" custLinFactNeighborX="728" custLinFactNeighborY="5810"/>
      <dgm:spPr/>
      <dgm:t>
        <a:bodyPr/>
        <a:lstStyle/>
        <a:p>
          <a:endParaRPr lang="es-CO"/>
        </a:p>
      </dgm:t>
    </dgm:pt>
  </dgm:ptLst>
  <dgm:cxnLst>
    <dgm:cxn modelId="{FFCC9A78-4D64-44AE-8B52-FC88553C10A9}" type="presOf" srcId="{5BBE106C-C1A3-41DE-8A67-1808F4E30315}" destId="{7BB8DAD3-D195-43B7-AD31-EDCCA6BF1071}" srcOrd="0" destOrd="0" presId="urn:microsoft.com/office/officeart/2008/layout/VerticalCurvedList"/>
    <dgm:cxn modelId="{020FA984-52CA-45AB-A62B-0A484C33019D}" type="presOf" srcId="{D2C04ED1-12CB-42F3-BC73-3362A1E3ED18}" destId="{4C6CBC3C-1179-4E90-8B96-F9A04A3E7793}" srcOrd="0" destOrd="0" presId="urn:microsoft.com/office/officeart/2008/layout/VerticalCurvedList"/>
    <dgm:cxn modelId="{396BE7F6-E325-4428-BF9B-22C6C301A85E}" type="presOf" srcId="{BDF4D276-9CF0-47CA-8CEB-745502354419}" destId="{77304E93-7B46-4AE8-B93C-4D372D132D31}" srcOrd="0" destOrd="0" presId="urn:microsoft.com/office/officeart/2008/layout/VerticalCurvedList"/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64C2292D-4022-428A-955B-72A3DE7D9EAC}" type="presOf" srcId="{8C6EC29A-F783-4F67-A560-6A873F366022}" destId="{33FD22FE-8D6D-49F2-9772-C4F23CEB5DF7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DFE426FB-91F1-4EC6-B0EA-996257BF84CD}" type="presOf" srcId="{D3556D60-2541-4F22-BB86-2C49208D66C7}" destId="{45A73F8E-96DE-438F-BCC9-D5D9D831D407}" srcOrd="0" destOrd="0" presId="urn:microsoft.com/office/officeart/2008/layout/VerticalCurvedList"/>
    <dgm:cxn modelId="{B0505F18-F86B-42E6-B63A-D555B671D5FA}" srcId="{5BBE106C-C1A3-41DE-8A67-1808F4E30315}" destId="{8C6EC29A-F783-4F67-A560-6A873F366022}" srcOrd="2" destOrd="0" parTransId="{E3ECF470-2A92-47A3-A2EF-926968FCFDFF}" sibTransId="{7617B010-D6EB-4887-B338-FD6C87216D9E}"/>
    <dgm:cxn modelId="{F68317AB-85A4-4CCF-A28C-3E10EE19D0AA}" type="presParOf" srcId="{7BB8DAD3-D195-43B7-AD31-EDCCA6BF1071}" destId="{E04EF6B3-0025-4A3B-B99E-EE63219BCD54}" srcOrd="0" destOrd="0" presId="urn:microsoft.com/office/officeart/2008/layout/VerticalCurvedList"/>
    <dgm:cxn modelId="{F3386453-21E5-4885-BEF5-4C5592C668DF}" type="presParOf" srcId="{E04EF6B3-0025-4A3B-B99E-EE63219BCD54}" destId="{0351FE8D-FC8C-4BA2-8B1C-3F2BB5FE405D}" srcOrd="0" destOrd="0" presId="urn:microsoft.com/office/officeart/2008/layout/VerticalCurvedList"/>
    <dgm:cxn modelId="{31D2F87B-C6A6-4178-92F1-1348BF76D593}" type="presParOf" srcId="{0351FE8D-FC8C-4BA2-8B1C-3F2BB5FE405D}" destId="{CCE39077-E6BE-414D-82A7-9615DBDAA546}" srcOrd="0" destOrd="0" presId="urn:microsoft.com/office/officeart/2008/layout/VerticalCurvedList"/>
    <dgm:cxn modelId="{4D0753FB-6509-48D1-AE37-A2FE9AA524E1}" type="presParOf" srcId="{0351FE8D-FC8C-4BA2-8B1C-3F2BB5FE405D}" destId="{45A73F8E-96DE-438F-BCC9-D5D9D831D407}" srcOrd="1" destOrd="0" presId="urn:microsoft.com/office/officeart/2008/layout/VerticalCurvedList"/>
    <dgm:cxn modelId="{7D43C2B6-C07B-4441-8306-508C9C941538}" type="presParOf" srcId="{0351FE8D-FC8C-4BA2-8B1C-3F2BB5FE405D}" destId="{F0F90EC5-EEBA-4C9E-A6DB-49490C545855}" srcOrd="2" destOrd="0" presId="urn:microsoft.com/office/officeart/2008/layout/VerticalCurvedList"/>
    <dgm:cxn modelId="{B4525028-E5BA-4644-94FC-BE9B90CB9C56}" type="presParOf" srcId="{0351FE8D-FC8C-4BA2-8B1C-3F2BB5FE405D}" destId="{65E75EB5-3156-4587-BEB9-BE6727F44DC8}" srcOrd="3" destOrd="0" presId="urn:microsoft.com/office/officeart/2008/layout/VerticalCurvedList"/>
    <dgm:cxn modelId="{28F1C1D1-A047-4854-AD57-947C8447AC36}" type="presParOf" srcId="{E04EF6B3-0025-4A3B-B99E-EE63219BCD54}" destId="{77304E93-7B46-4AE8-B93C-4D372D132D31}" srcOrd="1" destOrd="0" presId="urn:microsoft.com/office/officeart/2008/layout/VerticalCurvedList"/>
    <dgm:cxn modelId="{BB6109E5-337A-4618-9DEB-A2B88CE58163}" type="presParOf" srcId="{E04EF6B3-0025-4A3B-B99E-EE63219BCD54}" destId="{0F8BA7AF-4A90-433D-9BF6-9CEA0D3158F7}" srcOrd="2" destOrd="0" presId="urn:microsoft.com/office/officeart/2008/layout/VerticalCurvedList"/>
    <dgm:cxn modelId="{FF6CF575-C95C-4C95-89AD-749935839E51}" type="presParOf" srcId="{0F8BA7AF-4A90-433D-9BF6-9CEA0D3158F7}" destId="{3618051E-AE0F-4AED-A668-8C1381EE4DED}" srcOrd="0" destOrd="0" presId="urn:microsoft.com/office/officeart/2008/layout/VerticalCurvedList"/>
    <dgm:cxn modelId="{7AC8D518-7CD4-4B84-A858-D7FE406F7010}" type="presParOf" srcId="{E04EF6B3-0025-4A3B-B99E-EE63219BCD54}" destId="{4C6CBC3C-1179-4E90-8B96-F9A04A3E7793}" srcOrd="3" destOrd="0" presId="urn:microsoft.com/office/officeart/2008/layout/VerticalCurvedList"/>
    <dgm:cxn modelId="{34F0D5F3-751F-416D-AACE-907695B02AAA}" type="presParOf" srcId="{E04EF6B3-0025-4A3B-B99E-EE63219BCD54}" destId="{B7C4DE34-EF90-446E-87C1-BF4188C4E536}" srcOrd="4" destOrd="0" presId="urn:microsoft.com/office/officeart/2008/layout/VerticalCurvedList"/>
    <dgm:cxn modelId="{BCA8FCA4-76D8-44B8-94B4-7FA5ED2707D9}" type="presParOf" srcId="{B7C4DE34-EF90-446E-87C1-BF4188C4E536}" destId="{298B5F7B-71B4-441C-80B4-DB4ED04127CF}" srcOrd="0" destOrd="0" presId="urn:microsoft.com/office/officeart/2008/layout/VerticalCurvedList"/>
    <dgm:cxn modelId="{E7CDD8C5-1F7F-4CBD-A928-0CFDF57CAA3F}" type="presParOf" srcId="{E04EF6B3-0025-4A3B-B99E-EE63219BCD54}" destId="{33FD22FE-8D6D-49F2-9772-C4F23CEB5DF7}" srcOrd="5" destOrd="0" presId="urn:microsoft.com/office/officeart/2008/layout/VerticalCurvedList"/>
    <dgm:cxn modelId="{F03251DA-79B0-472E-ADB3-378C9B1B94CA}" type="presParOf" srcId="{E04EF6B3-0025-4A3B-B99E-EE63219BCD54}" destId="{19915E8B-3B22-4364-89A6-14AB9BC3F775}" srcOrd="6" destOrd="0" presId="urn:microsoft.com/office/officeart/2008/layout/VerticalCurvedList"/>
    <dgm:cxn modelId="{8A319C9B-A793-4C25-B8D7-656B13CB6053}" type="presParOf" srcId="{19915E8B-3B22-4364-89A6-14AB9BC3F775}" destId="{F2F29883-C22E-47C0-B90A-6D03B783E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s-MX" sz="1800" b="0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Inoperancia del sistema biométrico, hardware y software para los centros sociales de la Secretaría Distrital de Integración Social. </a:t>
          </a:r>
        </a:p>
        <a:p>
          <a:pPr algn="ctr"/>
          <a:r>
            <a:rPr lang="es-MX" sz="1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 fiscal por $1.287 millones</a:t>
          </a:r>
          <a:r>
            <a:rPr lang="es-MX" sz="1800" b="0" u="none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CO" sz="18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EC29A-F783-4F67-A560-6A873F36602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MX" sz="2000" b="0" u="none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Falencias en contratos relacionados con publicidad para la Secretaría Distrital de Integración Social.</a:t>
          </a:r>
        </a:p>
        <a:p>
          <a:pPr algn="ctr"/>
          <a:r>
            <a:rPr lang="es-CO" sz="1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$4.837 millones</a:t>
          </a:r>
          <a:endParaRPr lang="es-CO" sz="1800" b="0" u="none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7B010-D6EB-4887-B338-FD6C87216D9E}" type="sibTrans" cxnId="{B0505F18-F86B-42E6-B63A-D555B671D5FA}">
      <dgm:prSet/>
      <dgm:spPr/>
      <dgm:t>
        <a:bodyPr/>
        <a:lstStyle/>
        <a:p>
          <a:endParaRPr lang="es-CO" sz="1000">
            <a:ln>
              <a:solidFill>
                <a:schemeClr val="bg2">
                  <a:lumMod val="50000"/>
                </a:schemeClr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CF470-2A92-47A3-A2EF-926968FCFDFF}" type="parTrans" cxnId="{B0505F18-F86B-42E6-B63A-D555B671D5FA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2000" b="0" u="none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Sobrecostos en la construcción parcial o total, ampliación en tres jardines de las localidades de Tunjuelito, Bosa y Mártires de Bogotá.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2000" b="1" u="none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Hallazgo fiscal por $1.032 millones</a:t>
          </a:r>
          <a:r>
            <a:rPr lang="es-MX" sz="2000" b="0" u="none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2000" b="0" u="none" dirty="0" smtClean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3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3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3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3" custScaleX="101908" custScaleY="129143" custLinFactNeighborX="1015" custLinFactNeighborY="22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3"/>
      <dgm:spPr/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3" custScaleX="103701" custScaleY="125418" custLinFactNeighborX="1071" custLinFactNeighborY="-7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3" custLinFactNeighborX="-11615" custLinFactNeighborY="-1917"/>
      <dgm:spPr/>
      <dgm:t>
        <a:bodyPr/>
        <a:lstStyle/>
        <a:p>
          <a:endParaRPr lang="es-CO"/>
        </a:p>
      </dgm:t>
    </dgm:pt>
    <dgm:pt modelId="{33FD22FE-8D6D-49F2-9772-C4F23CEB5DF7}" type="pres">
      <dgm:prSet presAssocID="{8C6EC29A-F783-4F67-A560-6A873F366022}" presName="text_3" presStyleLbl="node1" presStyleIdx="2" presStyleCnt="3" custScaleX="98383" custScaleY="122870" custLinFactNeighborX="4499" custLinFactNeighborY="79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915E8B-3B22-4364-89A6-14AB9BC3F775}" type="pres">
      <dgm:prSet presAssocID="{8C6EC29A-F783-4F67-A560-6A873F366022}" presName="accent_3" presStyleCnt="0"/>
      <dgm:spPr/>
      <dgm:t>
        <a:bodyPr/>
        <a:lstStyle/>
        <a:p>
          <a:endParaRPr lang="es-CO"/>
        </a:p>
      </dgm:t>
    </dgm:pt>
    <dgm:pt modelId="{F2F29883-C22E-47C0-B90A-6D03B783E3BE}" type="pres">
      <dgm:prSet presAssocID="{8C6EC29A-F783-4F67-A560-6A873F366022}" presName="accentRepeatNode" presStyleLbl="solidFgAcc1" presStyleIdx="2" presStyleCnt="3"/>
      <dgm:spPr/>
      <dgm:t>
        <a:bodyPr/>
        <a:lstStyle/>
        <a:p>
          <a:endParaRPr lang="es-CO"/>
        </a:p>
      </dgm:t>
    </dgm:pt>
  </dgm:ptLst>
  <dgm:cxnLst>
    <dgm:cxn modelId="{FFCC9A78-4D64-44AE-8B52-FC88553C10A9}" type="presOf" srcId="{5BBE106C-C1A3-41DE-8A67-1808F4E30315}" destId="{7BB8DAD3-D195-43B7-AD31-EDCCA6BF1071}" srcOrd="0" destOrd="0" presId="urn:microsoft.com/office/officeart/2008/layout/VerticalCurvedList"/>
    <dgm:cxn modelId="{020FA984-52CA-45AB-A62B-0A484C33019D}" type="presOf" srcId="{D2C04ED1-12CB-42F3-BC73-3362A1E3ED18}" destId="{4C6CBC3C-1179-4E90-8B96-F9A04A3E7793}" srcOrd="0" destOrd="0" presId="urn:microsoft.com/office/officeart/2008/layout/VerticalCurvedList"/>
    <dgm:cxn modelId="{396BE7F6-E325-4428-BF9B-22C6C301A85E}" type="presOf" srcId="{BDF4D276-9CF0-47CA-8CEB-745502354419}" destId="{77304E93-7B46-4AE8-B93C-4D372D132D31}" srcOrd="0" destOrd="0" presId="urn:microsoft.com/office/officeart/2008/layout/VerticalCurvedList"/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64C2292D-4022-428A-955B-72A3DE7D9EAC}" type="presOf" srcId="{8C6EC29A-F783-4F67-A560-6A873F366022}" destId="{33FD22FE-8D6D-49F2-9772-C4F23CEB5DF7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DFE426FB-91F1-4EC6-B0EA-996257BF84CD}" type="presOf" srcId="{D3556D60-2541-4F22-BB86-2C49208D66C7}" destId="{45A73F8E-96DE-438F-BCC9-D5D9D831D407}" srcOrd="0" destOrd="0" presId="urn:microsoft.com/office/officeart/2008/layout/VerticalCurvedList"/>
    <dgm:cxn modelId="{B0505F18-F86B-42E6-B63A-D555B671D5FA}" srcId="{5BBE106C-C1A3-41DE-8A67-1808F4E30315}" destId="{8C6EC29A-F783-4F67-A560-6A873F366022}" srcOrd="2" destOrd="0" parTransId="{E3ECF470-2A92-47A3-A2EF-926968FCFDFF}" sibTransId="{7617B010-D6EB-4887-B338-FD6C87216D9E}"/>
    <dgm:cxn modelId="{F68317AB-85A4-4CCF-A28C-3E10EE19D0AA}" type="presParOf" srcId="{7BB8DAD3-D195-43B7-AD31-EDCCA6BF1071}" destId="{E04EF6B3-0025-4A3B-B99E-EE63219BCD54}" srcOrd="0" destOrd="0" presId="urn:microsoft.com/office/officeart/2008/layout/VerticalCurvedList"/>
    <dgm:cxn modelId="{F3386453-21E5-4885-BEF5-4C5592C668DF}" type="presParOf" srcId="{E04EF6B3-0025-4A3B-B99E-EE63219BCD54}" destId="{0351FE8D-FC8C-4BA2-8B1C-3F2BB5FE405D}" srcOrd="0" destOrd="0" presId="urn:microsoft.com/office/officeart/2008/layout/VerticalCurvedList"/>
    <dgm:cxn modelId="{31D2F87B-C6A6-4178-92F1-1348BF76D593}" type="presParOf" srcId="{0351FE8D-FC8C-4BA2-8B1C-3F2BB5FE405D}" destId="{CCE39077-E6BE-414D-82A7-9615DBDAA546}" srcOrd="0" destOrd="0" presId="urn:microsoft.com/office/officeart/2008/layout/VerticalCurvedList"/>
    <dgm:cxn modelId="{4D0753FB-6509-48D1-AE37-A2FE9AA524E1}" type="presParOf" srcId="{0351FE8D-FC8C-4BA2-8B1C-3F2BB5FE405D}" destId="{45A73F8E-96DE-438F-BCC9-D5D9D831D407}" srcOrd="1" destOrd="0" presId="urn:microsoft.com/office/officeart/2008/layout/VerticalCurvedList"/>
    <dgm:cxn modelId="{7D43C2B6-C07B-4441-8306-508C9C941538}" type="presParOf" srcId="{0351FE8D-FC8C-4BA2-8B1C-3F2BB5FE405D}" destId="{F0F90EC5-EEBA-4C9E-A6DB-49490C545855}" srcOrd="2" destOrd="0" presId="urn:microsoft.com/office/officeart/2008/layout/VerticalCurvedList"/>
    <dgm:cxn modelId="{B4525028-E5BA-4644-94FC-BE9B90CB9C56}" type="presParOf" srcId="{0351FE8D-FC8C-4BA2-8B1C-3F2BB5FE405D}" destId="{65E75EB5-3156-4587-BEB9-BE6727F44DC8}" srcOrd="3" destOrd="0" presId="urn:microsoft.com/office/officeart/2008/layout/VerticalCurvedList"/>
    <dgm:cxn modelId="{28F1C1D1-A047-4854-AD57-947C8447AC36}" type="presParOf" srcId="{E04EF6B3-0025-4A3B-B99E-EE63219BCD54}" destId="{77304E93-7B46-4AE8-B93C-4D372D132D31}" srcOrd="1" destOrd="0" presId="urn:microsoft.com/office/officeart/2008/layout/VerticalCurvedList"/>
    <dgm:cxn modelId="{BB6109E5-337A-4618-9DEB-A2B88CE58163}" type="presParOf" srcId="{E04EF6B3-0025-4A3B-B99E-EE63219BCD54}" destId="{0F8BA7AF-4A90-433D-9BF6-9CEA0D3158F7}" srcOrd="2" destOrd="0" presId="urn:microsoft.com/office/officeart/2008/layout/VerticalCurvedList"/>
    <dgm:cxn modelId="{FF6CF575-C95C-4C95-89AD-749935839E51}" type="presParOf" srcId="{0F8BA7AF-4A90-433D-9BF6-9CEA0D3158F7}" destId="{3618051E-AE0F-4AED-A668-8C1381EE4DED}" srcOrd="0" destOrd="0" presId="urn:microsoft.com/office/officeart/2008/layout/VerticalCurvedList"/>
    <dgm:cxn modelId="{7AC8D518-7CD4-4B84-A858-D7FE406F7010}" type="presParOf" srcId="{E04EF6B3-0025-4A3B-B99E-EE63219BCD54}" destId="{4C6CBC3C-1179-4E90-8B96-F9A04A3E7793}" srcOrd="3" destOrd="0" presId="urn:microsoft.com/office/officeart/2008/layout/VerticalCurvedList"/>
    <dgm:cxn modelId="{34F0D5F3-751F-416D-AACE-907695B02AAA}" type="presParOf" srcId="{E04EF6B3-0025-4A3B-B99E-EE63219BCD54}" destId="{B7C4DE34-EF90-446E-87C1-BF4188C4E536}" srcOrd="4" destOrd="0" presId="urn:microsoft.com/office/officeart/2008/layout/VerticalCurvedList"/>
    <dgm:cxn modelId="{BCA8FCA4-76D8-44B8-94B4-7FA5ED2707D9}" type="presParOf" srcId="{B7C4DE34-EF90-446E-87C1-BF4188C4E536}" destId="{298B5F7B-71B4-441C-80B4-DB4ED04127CF}" srcOrd="0" destOrd="0" presId="urn:microsoft.com/office/officeart/2008/layout/VerticalCurvedList"/>
    <dgm:cxn modelId="{E7CDD8C5-1F7F-4CBD-A928-0CFDF57CAA3F}" type="presParOf" srcId="{E04EF6B3-0025-4A3B-B99E-EE63219BCD54}" destId="{33FD22FE-8D6D-49F2-9772-C4F23CEB5DF7}" srcOrd="5" destOrd="0" presId="urn:microsoft.com/office/officeart/2008/layout/VerticalCurvedList"/>
    <dgm:cxn modelId="{F03251DA-79B0-472E-ADB3-378C9B1B94CA}" type="presParOf" srcId="{E04EF6B3-0025-4A3B-B99E-EE63219BCD54}" destId="{19915E8B-3B22-4364-89A6-14AB9BC3F775}" srcOrd="6" destOrd="0" presId="urn:microsoft.com/office/officeart/2008/layout/VerticalCurvedList"/>
    <dgm:cxn modelId="{8A319C9B-A793-4C25-B8D7-656B13CB6053}" type="presParOf" srcId="{19915E8B-3B22-4364-89A6-14AB9BC3F775}" destId="{F2F29883-C22E-47C0-B90A-6D03B783E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just"/>
          <a:endParaRPr lang="es-MX" sz="800" dirty="0" smtClean="0">
            <a:latin typeface="+mn-lt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just"/>
          <a:endParaRPr lang="es-CO" sz="1100" dirty="0" smtClean="0">
            <a:latin typeface="+mn-lt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2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2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2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2" custScaleX="103535" custScaleY="117162" custLinFactNeighborX="653" custLinFactNeighborY="-157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2" custLinFactNeighborX="-14572" custLinFactNeighborY="-15022"/>
      <dgm:spPr/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2" custScaleX="103386" custScaleY="139106" custLinFactNeighborX="-19" custLinFactNeighborY="-1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2"/>
      <dgm:spPr/>
      <dgm:t>
        <a:bodyPr/>
        <a:lstStyle/>
        <a:p>
          <a:endParaRPr lang="es-CO"/>
        </a:p>
      </dgm:t>
    </dgm:pt>
  </dgm:ptLst>
  <dgm:cxnLst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EC07AC5B-A97E-4862-A327-411AA73F4916}" type="presOf" srcId="{D2C04ED1-12CB-42F3-BC73-3362A1E3ED18}" destId="{4C6CBC3C-1179-4E90-8B96-F9A04A3E7793}" srcOrd="0" destOrd="0" presId="urn:microsoft.com/office/officeart/2008/layout/VerticalCurvedList"/>
    <dgm:cxn modelId="{4FC912FB-7F26-471F-90ED-E4707594E085}" type="presOf" srcId="{5BBE106C-C1A3-41DE-8A67-1808F4E30315}" destId="{7BB8DAD3-D195-43B7-AD31-EDCCA6BF1071}" srcOrd="0" destOrd="0" presId="urn:microsoft.com/office/officeart/2008/layout/VerticalCurvedList"/>
    <dgm:cxn modelId="{9A0C5B82-4F79-4F9D-B9B9-36B57B55A05E}" type="presOf" srcId="{D3556D60-2541-4F22-BB86-2C49208D66C7}" destId="{45A73F8E-96DE-438F-BCC9-D5D9D831D407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321936AE-33B0-484C-AB84-8E7C42341A8F}" type="presOf" srcId="{BDF4D276-9CF0-47CA-8CEB-745502354419}" destId="{77304E93-7B46-4AE8-B93C-4D372D132D31}" srcOrd="0" destOrd="0" presId="urn:microsoft.com/office/officeart/2008/layout/VerticalCurvedList"/>
    <dgm:cxn modelId="{288FE21B-4A37-4920-B17F-C81DCB5DF2ED}" type="presParOf" srcId="{7BB8DAD3-D195-43B7-AD31-EDCCA6BF1071}" destId="{E04EF6B3-0025-4A3B-B99E-EE63219BCD54}" srcOrd="0" destOrd="0" presId="urn:microsoft.com/office/officeart/2008/layout/VerticalCurvedList"/>
    <dgm:cxn modelId="{6A52A7E4-7E61-4C4D-B001-11939BC6E34A}" type="presParOf" srcId="{E04EF6B3-0025-4A3B-B99E-EE63219BCD54}" destId="{0351FE8D-FC8C-4BA2-8B1C-3F2BB5FE405D}" srcOrd="0" destOrd="0" presId="urn:microsoft.com/office/officeart/2008/layout/VerticalCurvedList"/>
    <dgm:cxn modelId="{C4837BCC-4AD4-4BF8-ADD7-72B0FABD7586}" type="presParOf" srcId="{0351FE8D-FC8C-4BA2-8B1C-3F2BB5FE405D}" destId="{CCE39077-E6BE-414D-82A7-9615DBDAA546}" srcOrd="0" destOrd="0" presId="urn:microsoft.com/office/officeart/2008/layout/VerticalCurvedList"/>
    <dgm:cxn modelId="{35B3C47C-3A7F-4499-9F6E-33F21001E5C5}" type="presParOf" srcId="{0351FE8D-FC8C-4BA2-8B1C-3F2BB5FE405D}" destId="{45A73F8E-96DE-438F-BCC9-D5D9D831D407}" srcOrd="1" destOrd="0" presId="urn:microsoft.com/office/officeart/2008/layout/VerticalCurvedList"/>
    <dgm:cxn modelId="{3D9681E5-9258-47A5-945A-6898BE1A4D97}" type="presParOf" srcId="{0351FE8D-FC8C-4BA2-8B1C-3F2BB5FE405D}" destId="{F0F90EC5-EEBA-4C9E-A6DB-49490C545855}" srcOrd="2" destOrd="0" presId="urn:microsoft.com/office/officeart/2008/layout/VerticalCurvedList"/>
    <dgm:cxn modelId="{5C4FAC99-C4BA-41C9-BFCB-44BE074FAD17}" type="presParOf" srcId="{0351FE8D-FC8C-4BA2-8B1C-3F2BB5FE405D}" destId="{65E75EB5-3156-4587-BEB9-BE6727F44DC8}" srcOrd="3" destOrd="0" presId="urn:microsoft.com/office/officeart/2008/layout/VerticalCurvedList"/>
    <dgm:cxn modelId="{25362665-EC6F-43A0-B09C-31F4F98FBA7F}" type="presParOf" srcId="{E04EF6B3-0025-4A3B-B99E-EE63219BCD54}" destId="{77304E93-7B46-4AE8-B93C-4D372D132D31}" srcOrd="1" destOrd="0" presId="urn:microsoft.com/office/officeart/2008/layout/VerticalCurvedList"/>
    <dgm:cxn modelId="{7EABAC70-07CD-4C60-A0ED-5A87FD766A21}" type="presParOf" srcId="{E04EF6B3-0025-4A3B-B99E-EE63219BCD54}" destId="{0F8BA7AF-4A90-433D-9BF6-9CEA0D3158F7}" srcOrd="2" destOrd="0" presId="urn:microsoft.com/office/officeart/2008/layout/VerticalCurvedList"/>
    <dgm:cxn modelId="{6EF515F5-A8C7-48E5-B14A-7B538D037067}" type="presParOf" srcId="{0F8BA7AF-4A90-433D-9BF6-9CEA0D3158F7}" destId="{3618051E-AE0F-4AED-A668-8C1381EE4DED}" srcOrd="0" destOrd="0" presId="urn:microsoft.com/office/officeart/2008/layout/VerticalCurvedList"/>
    <dgm:cxn modelId="{7809A93C-A32F-4683-834E-9E3A2593D807}" type="presParOf" srcId="{E04EF6B3-0025-4A3B-B99E-EE63219BCD54}" destId="{4C6CBC3C-1179-4E90-8B96-F9A04A3E7793}" srcOrd="3" destOrd="0" presId="urn:microsoft.com/office/officeart/2008/layout/VerticalCurvedList"/>
    <dgm:cxn modelId="{6C9A3182-5619-47C4-A61E-4CBC6BE1C816}" type="presParOf" srcId="{E04EF6B3-0025-4A3B-B99E-EE63219BCD54}" destId="{B7C4DE34-EF90-446E-87C1-BF4188C4E536}" srcOrd="4" destOrd="0" presId="urn:microsoft.com/office/officeart/2008/layout/VerticalCurvedList"/>
    <dgm:cxn modelId="{60CB36D4-9564-413C-9E74-75A856FFEE01}" type="presParOf" srcId="{B7C4DE34-EF90-446E-87C1-BF4188C4E536}" destId="{298B5F7B-71B4-441C-80B4-DB4ED0412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97B033CA-137D-4D24-BB89-7580ED95BBC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es-ES" sz="1000" dirty="0" smtClean="0"/>
            <a:t>z</a:t>
          </a:r>
          <a:endParaRPr lang="es-CO" sz="1000" dirty="0" smtClean="0"/>
        </a:p>
      </dgm:t>
    </dgm:pt>
    <dgm:pt modelId="{87E72077-1E71-410F-A968-2872E1B12FF4}" type="parTrans" cxnId="{F092797C-982B-407C-A77A-6F377EF107CD}">
      <dgm:prSet/>
      <dgm:spPr/>
      <dgm:t>
        <a:bodyPr/>
        <a:lstStyle/>
        <a:p>
          <a:endParaRPr lang="es-CO" sz="1050"/>
        </a:p>
      </dgm:t>
    </dgm:pt>
    <dgm:pt modelId="{DCCF5DD1-4BF2-4B12-9BF4-A18BC5B616A4}" type="sibTrans" cxnId="{F092797C-982B-407C-A77A-6F377EF107CD}">
      <dgm:prSet/>
      <dgm:spPr/>
      <dgm:t>
        <a:bodyPr/>
        <a:lstStyle/>
        <a:p>
          <a:endParaRPr lang="es-CO" sz="1050"/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1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1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1"/>
      <dgm:spPr/>
      <dgm:t>
        <a:bodyPr/>
        <a:lstStyle/>
        <a:p>
          <a:endParaRPr lang="es-CO"/>
        </a:p>
      </dgm:t>
    </dgm:pt>
    <dgm:pt modelId="{687226C1-69D3-46CA-8F7A-D63B1AE4E604}" type="pres">
      <dgm:prSet presAssocID="{97B033CA-137D-4D24-BB89-7580ED95BBCE}" presName="text_1" presStyleLbl="node1" presStyleIdx="0" presStyleCnt="1" custScaleX="92627" custScaleY="118424" custLinFactNeighborX="-133" custLinFactNeighborY="38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3A8A70-556A-418C-A443-00891225BC95}" type="pres">
      <dgm:prSet presAssocID="{97B033CA-137D-4D24-BB89-7580ED95BBCE}" presName="accent_1" presStyleCnt="0"/>
      <dgm:spPr/>
      <dgm:t>
        <a:bodyPr/>
        <a:lstStyle/>
        <a:p>
          <a:endParaRPr lang="es-CO"/>
        </a:p>
      </dgm:t>
    </dgm:pt>
    <dgm:pt modelId="{BFDE58EA-5D1D-413A-85E2-04A5B03E0BCE}" type="pres">
      <dgm:prSet presAssocID="{97B033CA-137D-4D24-BB89-7580ED95BBCE}" presName="accentRepeatNode" presStyleLbl="solidFgAcc1" presStyleIdx="0" presStyleCnt="1" custScaleX="63287" custScaleY="63998" custLinFactNeighborX="0" custLinFactNeighborY="1277"/>
      <dgm:spPr/>
      <dgm:t>
        <a:bodyPr/>
        <a:lstStyle/>
        <a:p>
          <a:endParaRPr lang="es-CO"/>
        </a:p>
      </dgm:t>
    </dgm:pt>
  </dgm:ptLst>
  <dgm:cxnLst>
    <dgm:cxn modelId="{04F3DCC2-2152-4B2D-A59A-D768380B389F}" type="presOf" srcId="{DCCF5DD1-4BF2-4B12-9BF4-A18BC5B616A4}" destId="{45A73F8E-96DE-438F-BCC9-D5D9D831D407}" srcOrd="0" destOrd="0" presId="urn:microsoft.com/office/officeart/2008/layout/VerticalCurvedList"/>
    <dgm:cxn modelId="{6CD70A76-FF72-44B0-84D0-BDBD7888B74B}" type="presOf" srcId="{97B033CA-137D-4D24-BB89-7580ED95BBCE}" destId="{687226C1-69D3-46CA-8F7A-D63B1AE4E604}" srcOrd="0" destOrd="0" presId="urn:microsoft.com/office/officeart/2008/layout/VerticalCurvedList"/>
    <dgm:cxn modelId="{844CF5D4-C4B7-4274-90D7-FF1A5F4931CB}" type="presOf" srcId="{5BBE106C-C1A3-41DE-8A67-1808F4E30315}" destId="{7BB8DAD3-D195-43B7-AD31-EDCCA6BF1071}" srcOrd="0" destOrd="0" presId="urn:microsoft.com/office/officeart/2008/layout/VerticalCurvedList"/>
    <dgm:cxn modelId="{F092797C-982B-407C-A77A-6F377EF107CD}" srcId="{5BBE106C-C1A3-41DE-8A67-1808F4E30315}" destId="{97B033CA-137D-4D24-BB89-7580ED95BBCE}" srcOrd="0" destOrd="0" parTransId="{87E72077-1E71-410F-A968-2872E1B12FF4}" sibTransId="{DCCF5DD1-4BF2-4B12-9BF4-A18BC5B616A4}"/>
    <dgm:cxn modelId="{558C5B87-3422-4A39-8F62-DFA260068039}" type="presParOf" srcId="{7BB8DAD3-D195-43B7-AD31-EDCCA6BF1071}" destId="{E04EF6B3-0025-4A3B-B99E-EE63219BCD54}" srcOrd="0" destOrd="0" presId="urn:microsoft.com/office/officeart/2008/layout/VerticalCurvedList"/>
    <dgm:cxn modelId="{07B2A886-48EC-441F-86C1-A23AF6C53389}" type="presParOf" srcId="{E04EF6B3-0025-4A3B-B99E-EE63219BCD54}" destId="{0351FE8D-FC8C-4BA2-8B1C-3F2BB5FE405D}" srcOrd="0" destOrd="0" presId="urn:microsoft.com/office/officeart/2008/layout/VerticalCurvedList"/>
    <dgm:cxn modelId="{79D030BE-D25A-40E2-AAD4-1F64028C43CD}" type="presParOf" srcId="{0351FE8D-FC8C-4BA2-8B1C-3F2BB5FE405D}" destId="{CCE39077-E6BE-414D-82A7-9615DBDAA546}" srcOrd="0" destOrd="0" presId="urn:microsoft.com/office/officeart/2008/layout/VerticalCurvedList"/>
    <dgm:cxn modelId="{AD8566B2-E540-4758-BE8D-16F182C332A6}" type="presParOf" srcId="{0351FE8D-FC8C-4BA2-8B1C-3F2BB5FE405D}" destId="{45A73F8E-96DE-438F-BCC9-D5D9D831D407}" srcOrd="1" destOrd="0" presId="urn:microsoft.com/office/officeart/2008/layout/VerticalCurvedList"/>
    <dgm:cxn modelId="{83108E29-6905-4C46-8EB7-D60FFA379182}" type="presParOf" srcId="{0351FE8D-FC8C-4BA2-8B1C-3F2BB5FE405D}" destId="{F0F90EC5-EEBA-4C9E-A6DB-49490C545855}" srcOrd="2" destOrd="0" presId="urn:microsoft.com/office/officeart/2008/layout/VerticalCurvedList"/>
    <dgm:cxn modelId="{5EE320CE-EBE3-479D-AE30-799421FBC11B}" type="presParOf" srcId="{0351FE8D-FC8C-4BA2-8B1C-3F2BB5FE405D}" destId="{65E75EB5-3156-4587-BEB9-BE6727F44DC8}" srcOrd="3" destOrd="0" presId="urn:microsoft.com/office/officeart/2008/layout/VerticalCurvedList"/>
    <dgm:cxn modelId="{99CF8C11-2C35-4699-A6D9-77A0C40C9086}" type="presParOf" srcId="{E04EF6B3-0025-4A3B-B99E-EE63219BCD54}" destId="{687226C1-69D3-46CA-8F7A-D63B1AE4E604}" srcOrd="1" destOrd="0" presId="urn:microsoft.com/office/officeart/2008/layout/VerticalCurvedList"/>
    <dgm:cxn modelId="{53668467-F924-4335-891E-74EE5629E543}" type="presParOf" srcId="{E04EF6B3-0025-4A3B-B99E-EE63219BCD54}" destId="{543A8A70-556A-418C-A443-00891225BC95}" srcOrd="2" destOrd="0" presId="urn:microsoft.com/office/officeart/2008/layout/VerticalCurvedList"/>
    <dgm:cxn modelId="{0ABDAB1E-0F2C-407C-847B-78A6C58F1102}" type="presParOf" srcId="{543A8A70-556A-418C-A443-00891225BC95}" destId="{BFDE58EA-5D1D-413A-85E2-04A5B03E0B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just"/>
          <a:endParaRPr lang="es-MX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EC29A-F783-4F67-A560-6A873F36602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endParaRPr lang="es-CO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7B010-D6EB-4887-B338-FD6C87216D9E}" type="sibTrans" cxnId="{B0505F18-F86B-42E6-B63A-D555B671D5FA}">
      <dgm:prSet/>
      <dgm:spPr/>
      <dgm:t>
        <a:bodyPr/>
        <a:lstStyle/>
        <a:p>
          <a:endParaRPr lang="es-CO" sz="1000">
            <a:ln>
              <a:solidFill>
                <a:schemeClr val="bg2">
                  <a:lumMod val="50000"/>
                </a:schemeClr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CF470-2A92-47A3-A2EF-926968FCFDFF}" type="parTrans" cxnId="{B0505F18-F86B-42E6-B63A-D555B671D5FA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2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2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2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2" custScaleX="105689" custScaleY="59324" custLinFactNeighborX="-2518" custLinFactNeighborY="-322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2" custScaleX="77201" custScaleY="61642" custLinFactNeighborX="-2348" custLinFactNeighborY="-20321"/>
      <dgm:spPr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1B5BF401-146E-4B1B-88A1-4F25EBA02174}" type="pres">
      <dgm:prSet presAssocID="{8C6EC29A-F783-4F67-A560-6A873F366022}" presName="text_2" presStyleLbl="node1" presStyleIdx="1" presStyleCnt="2" custScaleY="145940" custLinFactNeighborX="403" custLinFactNeighborY="-330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EE8AB1-0DE5-4635-84DA-B67C5C9DF7CE}" type="pres">
      <dgm:prSet presAssocID="{8C6EC29A-F783-4F67-A560-6A873F366022}" presName="accent_2" presStyleCnt="0"/>
      <dgm:spPr/>
    </dgm:pt>
    <dgm:pt modelId="{F2F29883-C22E-47C0-B90A-6D03B783E3BE}" type="pres">
      <dgm:prSet presAssocID="{8C6EC29A-F783-4F67-A560-6A873F366022}" presName="accentRepeatNode" presStyleLbl="solidFgAcc1" presStyleIdx="1" presStyleCnt="2" custScaleX="80346" custScaleY="64969" custLinFactNeighborX="-3288" custLinFactNeighborY="-24747"/>
      <dgm:spPr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396BE7F6-E325-4428-BF9B-22C6C301A85E}" type="presOf" srcId="{BDF4D276-9CF0-47CA-8CEB-745502354419}" destId="{77304E93-7B46-4AE8-B93C-4D372D132D31}" srcOrd="0" destOrd="0" presId="urn:microsoft.com/office/officeart/2008/layout/VerticalCurvedList"/>
    <dgm:cxn modelId="{FFCC9A78-4D64-44AE-8B52-FC88553C10A9}" type="presOf" srcId="{5BBE106C-C1A3-41DE-8A67-1808F4E30315}" destId="{7BB8DAD3-D195-43B7-AD31-EDCCA6BF1071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DFE426FB-91F1-4EC6-B0EA-996257BF84CD}" type="presOf" srcId="{D3556D60-2541-4F22-BB86-2C49208D66C7}" destId="{45A73F8E-96DE-438F-BCC9-D5D9D831D407}" srcOrd="0" destOrd="0" presId="urn:microsoft.com/office/officeart/2008/layout/VerticalCurvedList"/>
    <dgm:cxn modelId="{BA7119F1-0CAD-480F-A11F-2EBD9A7BE2F5}" type="presOf" srcId="{8C6EC29A-F783-4F67-A560-6A873F366022}" destId="{1B5BF401-146E-4B1B-88A1-4F25EBA02174}" srcOrd="0" destOrd="0" presId="urn:microsoft.com/office/officeart/2008/layout/VerticalCurvedList"/>
    <dgm:cxn modelId="{B0505F18-F86B-42E6-B63A-D555B671D5FA}" srcId="{5BBE106C-C1A3-41DE-8A67-1808F4E30315}" destId="{8C6EC29A-F783-4F67-A560-6A873F366022}" srcOrd="1" destOrd="0" parTransId="{E3ECF470-2A92-47A3-A2EF-926968FCFDFF}" sibTransId="{7617B010-D6EB-4887-B338-FD6C87216D9E}"/>
    <dgm:cxn modelId="{F68317AB-85A4-4CCF-A28C-3E10EE19D0AA}" type="presParOf" srcId="{7BB8DAD3-D195-43B7-AD31-EDCCA6BF1071}" destId="{E04EF6B3-0025-4A3B-B99E-EE63219BCD54}" srcOrd="0" destOrd="0" presId="urn:microsoft.com/office/officeart/2008/layout/VerticalCurvedList"/>
    <dgm:cxn modelId="{F3386453-21E5-4885-BEF5-4C5592C668DF}" type="presParOf" srcId="{E04EF6B3-0025-4A3B-B99E-EE63219BCD54}" destId="{0351FE8D-FC8C-4BA2-8B1C-3F2BB5FE405D}" srcOrd="0" destOrd="0" presId="urn:microsoft.com/office/officeart/2008/layout/VerticalCurvedList"/>
    <dgm:cxn modelId="{31D2F87B-C6A6-4178-92F1-1348BF76D593}" type="presParOf" srcId="{0351FE8D-FC8C-4BA2-8B1C-3F2BB5FE405D}" destId="{CCE39077-E6BE-414D-82A7-9615DBDAA546}" srcOrd="0" destOrd="0" presId="urn:microsoft.com/office/officeart/2008/layout/VerticalCurvedList"/>
    <dgm:cxn modelId="{4D0753FB-6509-48D1-AE37-A2FE9AA524E1}" type="presParOf" srcId="{0351FE8D-FC8C-4BA2-8B1C-3F2BB5FE405D}" destId="{45A73F8E-96DE-438F-BCC9-D5D9D831D407}" srcOrd="1" destOrd="0" presId="urn:microsoft.com/office/officeart/2008/layout/VerticalCurvedList"/>
    <dgm:cxn modelId="{7D43C2B6-C07B-4441-8306-508C9C941538}" type="presParOf" srcId="{0351FE8D-FC8C-4BA2-8B1C-3F2BB5FE405D}" destId="{F0F90EC5-EEBA-4C9E-A6DB-49490C545855}" srcOrd="2" destOrd="0" presId="urn:microsoft.com/office/officeart/2008/layout/VerticalCurvedList"/>
    <dgm:cxn modelId="{B4525028-E5BA-4644-94FC-BE9B90CB9C56}" type="presParOf" srcId="{0351FE8D-FC8C-4BA2-8B1C-3F2BB5FE405D}" destId="{65E75EB5-3156-4587-BEB9-BE6727F44DC8}" srcOrd="3" destOrd="0" presId="urn:microsoft.com/office/officeart/2008/layout/VerticalCurvedList"/>
    <dgm:cxn modelId="{28F1C1D1-A047-4854-AD57-947C8447AC36}" type="presParOf" srcId="{E04EF6B3-0025-4A3B-B99E-EE63219BCD54}" destId="{77304E93-7B46-4AE8-B93C-4D372D132D31}" srcOrd="1" destOrd="0" presId="urn:microsoft.com/office/officeart/2008/layout/VerticalCurvedList"/>
    <dgm:cxn modelId="{BB6109E5-337A-4618-9DEB-A2B88CE58163}" type="presParOf" srcId="{E04EF6B3-0025-4A3B-B99E-EE63219BCD54}" destId="{0F8BA7AF-4A90-433D-9BF6-9CEA0D3158F7}" srcOrd="2" destOrd="0" presId="urn:microsoft.com/office/officeart/2008/layout/VerticalCurvedList"/>
    <dgm:cxn modelId="{FF6CF575-C95C-4C95-89AD-749935839E51}" type="presParOf" srcId="{0F8BA7AF-4A90-433D-9BF6-9CEA0D3158F7}" destId="{3618051E-AE0F-4AED-A668-8C1381EE4DED}" srcOrd="0" destOrd="0" presId="urn:microsoft.com/office/officeart/2008/layout/VerticalCurvedList"/>
    <dgm:cxn modelId="{2D045FA6-E0F2-4601-8A6D-C078C69ABE00}" type="presParOf" srcId="{E04EF6B3-0025-4A3B-B99E-EE63219BCD54}" destId="{1B5BF401-146E-4B1B-88A1-4F25EBA02174}" srcOrd="3" destOrd="0" presId="urn:microsoft.com/office/officeart/2008/layout/VerticalCurvedList"/>
    <dgm:cxn modelId="{E054C88C-6C0E-4963-8E4F-33AA230C9DA6}" type="presParOf" srcId="{E04EF6B3-0025-4A3B-B99E-EE63219BCD54}" destId="{88EE8AB1-0DE5-4635-84DA-B67C5C9DF7CE}" srcOrd="4" destOrd="0" presId="urn:microsoft.com/office/officeart/2008/layout/VerticalCurvedList"/>
    <dgm:cxn modelId="{3D623F75-C28C-4BE0-BCB2-7B2408BEEC79}" type="presParOf" srcId="{88EE8AB1-0DE5-4635-84DA-B67C5C9DF7CE}" destId="{F2F29883-C22E-47C0-B90A-6D03B783E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just"/>
          <a:endParaRPr lang="es-MX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just"/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2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2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2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2" custScaleX="97856" custScaleY="132015" custLinFactNeighborX="65" custLinFactNeighborY="-178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2" custScaleX="91475" custScaleY="60781" custLinFactNeighborX="4169" custLinFactNeighborY="-15797"/>
      <dgm:spPr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2" custScaleX="96609" custScaleY="87903" custLinFactNeighborX="-2652" custLinFactNeighborY="51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2" custScaleX="87474" custScaleY="61566" custLinFactNeighborX="2905" custLinFactNeighborY="6067"/>
      <dgm:spPr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1EEE6FC6-E96B-4149-916B-8C52D7B24C1D}" type="presOf" srcId="{BDF4D276-9CF0-47CA-8CEB-745502354419}" destId="{77304E93-7B46-4AE8-B93C-4D372D132D31}" srcOrd="0" destOrd="0" presId="urn:microsoft.com/office/officeart/2008/layout/VerticalCurvedList"/>
    <dgm:cxn modelId="{644C7559-DD7B-40FD-9E6D-89FF59F6088B}" type="presOf" srcId="{D2C04ED1-12CB-42F3-BC73-3362A1E3ED18}" destId="{4C6CBC3C-1179-4E90-8B96-F9A04A3E7793}" srcOrd="0" destOrd="0" presId="urn:microsoft.com/office/officeart/2008/layout/VerticalCurvedList"/>
    <dgm:cxn modelId="{9C367B50-16D5-4DD2-8A8B-3F98C6374505}" type="presOf" srcId="{D3556D60-2541-4F22-BB86-2C49208D66C7}" destId="{45A73F8E-96DE-438F-BCC9-D5D9D831D407}" srcOrd="0" destOrd="0" presId="urn:microsoft.com/office/officeart/2008/layout/VerticalCurvedList"/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64FF0421-853E-4058-9D0D-A2969513D0F6}" type="presOf" srcId="{5BBE106C-C1A3-41DE-8A67-1808F4E30315}" destId="{7BB8DAD3-D195-43B7-AD31-EDCCA6BF1071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D0F513F2-7906-49D4-B398-9834E6349B62}" type="presParOf" srcId="{7BB8DAD3-D195-43B7-AD31-EDCCA6BF1071}" destId="{E04EF6B3-0025-4A3B-B99E-EE63219BCD54}" srcOrd="0" destOrd="0" presId="urn:microsoft.com/office/officeart/2008/layout/VerticalCurvedList"/>
    <dgm:cxn modelId="{9B12AB5E-06DD-48E3-BB8A-AB851409E848}" type="presParOf" srcId="{E04EF6B3-0025-4A3B-B99E-EE63219BCD54}" destId="{0351FE8D-FC8C-4BA2-8B1C-3F2BB5FE405D}" srcOrd="0" destOrd="0" presId="urn:microsoft.com/office/officeart/2008/layout/VerticalCurvedList"/>
    <dgm:cxn modelId="{B6B70701-8577-4009-9FD6-5EF7D1ECC776}" type="presParOf" srcId="{0351FE8D-FC8C-4BA2-8B1C-3F2BB5FE405D}" destId="{CCE39077-E6BE-414D-82A7-9615DBDAA546}" srcOrd="0" destOrd="0" presId="urn:microsoft.com/office/officeart/2008/layout/VerticalCurvedList"/>
    <dgm:cxn modelId="{AEB3B787-F12D-4D60-86A4-88F54F2E2EF9}" type="presParOf" srcId="{0351FE8D-FC8C-4BA2-8B1C-3F2BB5FE405D}" destId="{45A73F8E-96DE-438F-BCC9-D5D9D831D407}" srcOrd="1" destOrd="0" presId="urn:microsoft.com/office/officeart/2008/layout/VerticalCurvedList"/>
    <dgm:cxn modelId="{B124F46F-88A3-402B-BF5D-8A0FDA9DED62}" type="presParOf" srcId="{0351FE8D-FC8C-4BA2-8B1C-3F2BB5FE405D}" destId="{F0F90EC5-EEBA-4C9E-A6DB-49490C545855}" srcOrd="2" destOrd="0" presId="urn:microsoft.com/office/officeart/2008/layout/VerticalCurvedList"/>
    <dgm:cxn modelId="{0968B6AD-7F96-44B9-BF4F-6B5E8A938792}" type="presParOf" srcId="{0351FE8D-FC8C-4BA2-8B1C-3F2BB5FE405D}" destId="{65E75EB5-3156-4587-BEB9-BE6727F44DC8}" srcOrd="3" destOrd="0" presId="urn:microsoft.com/office/officeart/2008/layout/VerticalCurvedList"/>
    <dgm:cxn modelId="{38087DA2-8057-4529-882E-0D0CEC6DC336}" type="presParOf" srcId="{E04EF6B3-0025-4A3B-B99E-EE63219BCD54}" destId="{77304E93-7B46-4AE8-B93C-4D372D132D31}" srcOrd="1" destOrd="0" presId="urn:microsoft.com/office/officeart/2008/layout/VerticalCurvedList"/>
    <dgm:cxn modelId="{93778D89-EEF7-4EA5-BEC5-C6E0FF424C0C}" type="presParOf" srcId="{E04EF6B3-0025-4A3B-B99E-EE63219BCD54}" destId="{0F8BA7AF-4A90-433D-9BF6-9CEA0D3158F7}" srcOrd="2" destOrd="0" presId="urn:microsoft.com/office/officeart/2008/layout/VerticalCurvedList"/>
    <dgm:cxn modelId="{52C49AE6-2C62-4AB1-85D1-64E596CC5087}" type="presParOf" srcId="{0F8BA7AF-4A90-433D-9BF6-9CEA0D3158F7}" destId="{3618051E-AE0F-4AED-A668-8C1381EE4DED}" srcOrd="0" destOrd="0" presId="urn:microsoft.com/office/officeart/2008/layout/VerticalCurvedList"/>
    <dgm:cxn modelId="{FF8FD0AF-7978-4AD7-A588-373362F2C2AB}" type="presParOf" srcId="{E04EF6B3-0025-4A3B-B99E-EE63219BCD54}" destId="{4C6CBC3C-1179-4E90-8B96-F9A04A3E7793}" srcOrd="3" destOrd="0" presId="urn:microsoft.com/office/officeart/2008/layout/VerticalCurvedList"/>
    <dgm:cxn modelId="{449F5B52-4CB9-4B47-A701-67A98D58C980}" type="presParOf" srcId="{E04EF6B3-0025-4A3B-B99E-EE63219BCD54}" destId="{B7C4DE34-EF90-446E-87C1-BF4188C4E536}" srcOrd="4" destOrd="0" presId="urn:microsoft.com/office/officeart/2008/layout/VerticalCurvedList"/>
    <dgm:cxn modelId="{DD4B5017-C139-4F61-B515-3329F9D72B35}" type="presParOf" srcId="{B7C4DE34-EF90-446E-87C1-BF4188C4E536}" destId="{298B5F7B-71B4-441C-80B4-DB4ED0412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BE106C-C1A3-41DE-8A67-1808F4E30315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DF4D276-9CF0-47CA-8CEB-745502354419}">
      <dgm:prSet custT="1"/>
      <dgm:spPr>
        <a:solidFill>
          <a:srgbClr val="0070C0"/>
        </a:solidFill>
      </dgm:spPr>
      <dgm:t>
        <a:bodyPr/>
        <a:lstStyle/>
        <a:p>
          <a:pPr algn="just"/>
          <a:r>
            <a:rPr lang="es-419" sz="14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s-CO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DATA CENTER ALMA de la  ETB </a:t>
          </a:r>
          <a:r>
            <a:rPr lang="es-CO" sz="1400" dirty="0" smtClean="0">
              <a:latin typeface="Arial" panose="020B0604020202020204" pitchFamily="34" charset="0"/>
              <a:cs typeface="Arial" panose="020B0604020202020204" pitchFamily="34" charset="0"/>
            </a:rPr>
            <a:t>(obra inconclusa), proyecto no sostenible, deficiencia en la interventoría y problemas en la calidad de la obra, bodegaje y gastos incurridos por abandono.</a:t>
          </a:r>
        </a:p>
        <a:p>
          <a:pPr algn="just"/>
          <a:r>
            <a:rPr lang="es-CO" sz="1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$14.271 millones</a:t>
          </a:r>
          <a:endParaRPr lang="es-419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419" sz="14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s-CO" sz="1400" b="1" dirty="0" smtClean="0">
              <a:latin typeface="Arial" panose="020B0604020202020204" pitchFamily="34" charset="0"/>
              <a:cs typeface="Arial" panose="020B0604020202020204" pitchFamily="34" charset="0"/>
            </a:rPr>
            <a:t>FIBRA ÓPTICA</a:t>
          </a:r>
          <a:r>
            <a:rPr lang="es-419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400" dirty="0" smtClean="0">
              <a:latin typeface="Arial" panose="020B0604020202020204" pitchFamily="34" charset="0"/>
              <a:cs typeface="Arial" panose="020B0604020202020204" pitchFamily="34" charset="0"/>
            </a:rPr>
            <a:t>en elementos adquiridos y no utilizados. </a:t>
          </a:r>
          <a:r>
            <a:rPr lang="es-CO" sz="1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$2.541 millones</a:t>
          </a:r>
          <a:endParaRPr lang="es-419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419" sz="14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s-CO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PARQUE AUTOMOTOR </a:t>
          </a:r>
          <a:r>
            <a:rPr lang="es-CO" sz="1400" dirty="0" smtClean="0">
              <a:latin typeface="Arial" panose="020B0604020202020204" pitchFamily="34" charset="0"/>
              <a:cs typeface="Arial" panose="020B0604020202020204" pitchFamily="34" charset="0"/>
            </a:rPr>
            <a:t>sobrecostos, costos adicionales</a:t>
          </a:r>
          <a:r>
            <a:rPr lang="es-419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400" dirty="0" smtClean="0">
              <a:latin typeface="Arial" panose="020B0604020202020204" pitchFamily="34" charset="0"/>
              <a:cs typeface="Arial" panose="020B0604020202020204" pitchFamily="34" charset="0"/>
            </a:rPr>
            <a:t>y contrato sin cumplimiento de requisitos legales</a:t>
          </a:r>
          <a:r>
            <a:rPr lang="es-CO" sz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algn="just"/>
          <a:r>
            <a:rPr lang="es-CO" sz="1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$3.294 millones</a:t>
          </a:r>
          <a:endParaRPr lang="es-MX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0290-3B07-4F43-AF5A-640FE438314C}" type="par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6D60-2541-4F22-BB86-2C49208D66C7}" type="sibTrans" cxnId="{29D631CC-51AE-40B0-8C3B-FB27FE48444C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4ED1-12CB-42F3-BC73-3362A1E3ED18}">
      <dgm:prSet custT="1"/>
      <dgm:spPr>
        <a:solidFill>
          <a:srgbClr val="FF0000"/>
        </a:solidFill>
      </dgm:spPr>
      <dgm:t>
        <a:bodyPr/>
        <a:lstStyle/>
        <a:p>
          <a:pPr algn="just"/>
          <a:r>
            <a:rPr lang="es-419" sz="1600" dirty="0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s-CO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ago</a:t>
          </a:r>
          <a:r>
            <a:rPr lang="es-CO" sz="1600" dirty="0" smtClean="0">
              <a:latin typeface="Arial" panose="020B0604020202020204" pitchFamily="34" charset="0"/>
              <a:cs typeface="Arial" panose="020B0604020202020204" pitchFamily="34" charset="0"/>
            </a:rPr>
            <a:t> de conceptos no reglamentados por la Comisión de Regulación de Energía y Gas Natural. </a:t>
          </a:r>
          <a:r>
            <a:rPr lang="es-CO" sz="1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Hallazgos fiscales por $86.535 millones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7A671-7EA2-44E9-8E52-6F0E875457A3}" type="par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CC8E1-7720-462E-9D08-D31B30666CC0}" type="sibTrans" cxnId="{CC971366-BCF1-43AE-904B-F843E1405457}">
      <dgm:prSet/>
      <dgm:spPr/>
      <dgm:t>
        <a:bodyPr/>
        <a:lstStyle/>
        <a:p>
          <a:endParaRPr lang="es-CO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8DAD3-D195-43B7-AD31-EDCCA6BF1071}" type="pres">
      <dgm:prSet presAssocID="{5BBE106C-C1A3-41DE-8A67-1808F4E30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4EF6B3-0025-4A3B-B99E-EE63219BCD54}" type="pres">
      <dgm:prSet presAssocID="{5BBE106C-C1A3-41DE-8A67-1808F4E30315}" presName="Name1" presStyleCnt="0"/>
      <dgm:spPr/>
      <dgm:t>
        <a:bodyPr/>
        <a:lstStyle/>
        <a:p>
          <a:endParaRPr lang="es-CO"/>
        </a:p>
      </dgm:t>
    </dgm:pt>
    <dgm:pt modelId="{0351FE8D-FC8C-4BA2-8B1C-3F2BB5FE405D}" type="pres">
      <dgm:prSet presAssocID="{5BBE106C-C1A3-41DE-8A67-1808F4E30315}" presName="cycle" presStyleCnt="0"/>
      <dgm:spPr/>
      <dgm:t>
        <a:bodyPr/>
        <a:lstStyle/>
        <a:p>
          <a:endParaRPr lang="es-CO"/>
        </a:p>
      </dgm:t>
    </dgm:pt>
    <dgm:pt modelId="{CCE39077-E6BE-414D-82A7-9615DBDAA546}" type="pres">
      <dgm:prSet presAssocID="{5BBE106C-C1A3-41DE-8A67-1808F4E30315}" presName="srcNode" presStyleLbl="node1" presStyleIdx="0" presStyleCnt="2"/>
      <dgm:spPr/>
      <dgm:t>
        <a:bodyPr/>
        <a:lstStyle/>
        <a:p>
          <a:endParaRPr lang="es-CO"/>
        </a:p>
      </dgm:t>
    </dgm:pt>
    <dgm:pt modelId="{45A73F8E-96DE-438F-BCC9-D5D9D831D407}" type="pres">
      <dgm:prSet presAssocID="{5BBE106C-C1A3-41DE-8A67-1808F4E30315}" presName="conn" presStyleLbl="parChTrans1D2" presStyleIdx="0" presStyleCnt="1" custLinFactNeighborX="-34361" custLinFactNeighborY="943"/>
      <dgm:spPr/>
      <dgm:t>
        <a:bodyPr/>
        <a:lstStyle/>
        <a:p>
          <a:endParaRPr lang="es-CO"/>
        </a:p>
      </dgm:t>
    </dgm:pt>
    <dgm:pt modelId="{F0F90EC5-EEBA-4C9E-A6DB-49490C545855}" type="pres">
      <dgm:prSet presAssocID="{5BBE106C-C1A3-41DE-8A67-1808F4E30315}" presName="extraNode" presStyleLbl="node1" presStyleIdx="0" presStyleCnt="2"/>
      <dgm:spPr/>
      <dgm:t>
        <a:bodyPr/>
        <a:lstStyle/>
        <a:p>
          <a:endParaRPr lang="es-CO"/>
        </a:p>
      </dgm:t>
    </dgm:pt>
    <dgm:pt modelId="{65E75EB5-3156-4587-BEB9-BE6727F44DC8}" type="pres">
      <dgm:prSet presAssocID="{5BBE106C-C1A3-41DE-8A67-1808F4E30315}" presName="dstNode" presStyleLbl="node1" presStyleIdx="0" presStyleCnt="2"/>
      <dgm:spPr/>
      <dgm:t>
        <a:bodyPr/>
        <a:lstStyle/>
        <a:p>
          <a:endParaRPr lang="es-CO"/>
        </a:p>
      </dgm:t>
    </dgm:pt>
    <dgm:pt modelId="{77304E93-7B46-4AE8-B93C-4D372D132D31}" type="pres">
      <dgm:prSet presAssocID="{BDF4D276-9CF0-47CA-8CEB-745502354419}" presName="text_1" presStyleLbl="node1" presStyleIdx="0" presStyleCnt="2" custScaleX="99273" custScaleY="160836" custLinFactNeighborX="2190" custLinFactNeighborY="-312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A7AF-4A90-433D-9BF6-9CEA0D3158F7}" type="pres">
      <dgm:prSet presAssocID="{BDF4D276-9CF0-47CA-8CEB-745502354419}" presName="accent_1" presStyleCnt="0"/>
      <dgm:spPr/>
      <dgm:t>
        <a:bodyPr/>
        <a:lstStyle/>
        <a:p>
          <a:endParaRPr lang="es-CO"/>
        </a:p>
      </dgm:t>
    </dgm:pt>
    <dgm:pt modelId="{3618051E-AE0F-4AED-A668-8C1381EE4DED}" type="pres">
      <dgm:prSet presAssocID="{BDF4D276-9CF0-47CA-8CEB-745502354419}" presName="accentRepeatNode" presStyleLbl="solidFgAcc1" presStyleIdx="0" presStyleCnt="2" custScaleX="86465" custScaleY="76367" custLinFactNeighborY="-27404"/>
      <dgm:spPr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4C6CBC3C-1179-4E90-8B96-F9A04A3E7793}" type="pres">
      <dgm:prSet presAssocID="{D2C04ED1-12CB-42F3-BC73-3362A1E3ED18}" presName="text_2" presStyleLbl="node1" presStyleIdx="1" presStyleCnt="2" custScaleX="103917" custScaleY="79844" custLinFactNeighborX="1528" custLinFactNeighborY="-173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4DE34-EF90-446E-87C1-BF4188C4E536}" type="pres">
      <dgm:prSet presAssocID="{D2C04ED1-12CB-42F3-BC73-3362A1E3ED18}" presName="accent_2" presStyleCnt="0"/>
      <dgm:spPr/>
      <dgm:t>
        <a:bodyPr/>
        <a:lstStyle/>
        <a:p>
          <a:endParaRPr lang="es-CO"/>
        </a:p>
      </dgm:t>
    </dgm:pt>
    <dgm:pt modelId="{298B5F7B-71B4-441C-80B4-DB4ED04127CF}" type="pres">
      <dgm:prSet presAssocID="{D2C04ED1-12CB-42F3-BC73-3362A1E3ED18}" presName="accentRepeatNode" presStyleLbl="solidFgAcc1" presStyleIdx="1" presStyleCnt="2" custScaleX="79088" custScaleY="77972" custLinFactNeighborY="-12222"/>
      <dgm:spPr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CC971366-BCF1-43AE-904B-F843E1405457}" srcId="{5BBE106C-C1A3-41DE-8A67-1808F4E30315}" destId="{D2C04ED1-12CB-42F3-BC73-3362A1E3ED18}" srcOrd="1" destOrd="0" parTransId="{38A7A671-7EA2-44E9-8E52-6F0E875457A3}" sibTransId="{46DCC8E1-7720-462E-9D08-D31B30666CC0}"/>
    <dgm:cxn modelId="{D1BAC589-D675-46F0-B014-2D95C89B2C07}" type="presOf" srcId="{BDF4D276-9CF0-47CA-8CEB-745502354419}" destId="{77304E93-7B46-4AE8-B93C-4D372D132D31}" srcOrd="0" destOrd="0" presId="urn:microsoft.com/office/officeart/2008/layout/VerticalCurvedList"/>
    <dgm:cxn modelId="{01ACDEBF-9CE8-469E-AF73-21ADFFDE48AF}" type="presOf" srcId="{D3556D60-2541-4F22-BB86-2C49208D66C7}" destId="{45A73F8E-96DE-438F-BCC9-D5D9D831D407}" srcOrd="0" destOrd="0" presId="urn:microsoft.com/office/officeart/2008/layout/VerticalCurvedList"/>
    <dgm:cxn modelId="{29D631CC-51AE-40B0-8C3B-FB27FE48444C}" srcId="{5BBE106C-C1A3-41DE-8A67-1808F4E30315}" destId="{BDF4D276-9CF0-47CA-8CEB-745502354419}" srcOrd="0" destOrd="0" parTransId="{8E690290-3B07-4F43-AF5A-640FE438314C}" sibTransId="{D3556D60-2541-4F22-BB86-2C49208D66C7}"/>
    <dgm:cxn modelId="{7635314F-514A-45E1-BA7D-275F289266ED}" type="presOf" srcId="{5BBE106C-C1A3-41DE-8A67-1808F4E30315}" destId="{7BB8DAD3-D195-43B7-AD31-EDCCA6BF1071}" srcOrd="0" destOrd="0" presId="urn:microsoft.com/office/officeart/2008/layout/VerticalCurvedList"/>
    <dgm:cxn modelId="{95C9CEEC-28C8-4D30-A08F-B9B2CEF317BB}" type="presOf" srcId="{D2C04ED1-12CB-42F3-BC73-3362A1E3ED18}" destId="{4C6CBC3C-1179-4E90-8B96-F9A04A3E7793}" srcOrd="0" destOrd="0" presId="urn:microsoft.com/office/officeart/2008/layout/VerticalCurvedList"/>
    <dgm:cxn modelId="{0670421F-20D9-4AED-AC3C-83882F64A60C}" type="presParOf" srcId="{7BB8DAD3-D195-43B7-AD31-EDCCA6BF1071}" destId="{E04EF6B3-0025-4A3B-B99E-EE63219BCD54}" srcOrd="0" destOrd="0" presId="urn:microsoft.com/office/officeart/2008/layout/VerticalCurvedList"/>
    <dgm:cxn modelId="{863DF5A1-7226-4B6F-801B-959D1ABE37F2}" type="presParOf" srcId="{E04EF6B3-0025-4A3B-B99E-EE63219BCD54}" destId="{0351FE8D-FC8C-4BA2-8B1C-3F2BB5FE405D}" srcOrd="0" destOrd="0" presId="urn:microsoft.com/office/officeart/2008/layout/VerticalCurvedList"/>
    <dgm:cxn modelId="{BD7C118A-0BC5-44AC-B69A-9112EA95C052}" type="presParOf" srcId="{0351FE8D-FC8C-4BA2-8B1C-3F2BB5FE405D}" destId="{CCE39077-E6BE-414D-82A7-9615DBDAA546}" srcOrd="0" destOrd="0" presId="urn:microsoft.com/office/officeart/2008/layout/VerticalCurvedList"/>
    <dgm:cxn modelId="{255176A1-71F9-4294-8573-06D176848282}" type="presParOf" srcId="{0351FE8D-FC8C-4BA2-8B1C-3F2BB5FE405D}" destId="{45A73F8E-96DE-438F-BCC9-D5D9D831D407}" srcOrd="1" destOrd="0" presId="urn:microsoft.com/office/officeart/2008/layout/VerticalCurvedList"/>
    <dgm:cxn modelId="{B475D8E4-4A33-410B-A7B3-D2A3E278840B}" type="presParOf" srcId="{0351FE8D-FC8C-4BA2-8B1C-3F2BB5FE405D}" destId="{F0F90EC5-EEBA-4C9E-A6DB-49490C545855}" srcOrd="2" destOrd="0" presId="urn:microsoft.com/office/officeart/2008/layout/VerticalCurvedList"/>
    <dgm:cxn modelId="{B4CD0C2A-0184-4786-8B63-45CC8B88AB0E}" type="presParOf" srcId="{0351FE8D-FC8C-4BA2-8B1C-3F2BB5FE405D}" destId="{65E75EB5-3156-4587-BEB9-BE6727F44DC8}" srcOrd="3" destOrd="0" presId="urn:microsoft.com/office/officeart/2008/layout/VerticalCurvedList"/>
    <dgm:cxn modelId="{88EE0835-91AE-45B8-8B1D-57950E8D5453}" type="presParOf" srcId="{E04EF6B3-0025-4A3B-B99E-EE63219BCD54}" destId="{77304E93-7B46-4AE8-B93C-4D372D132D31}" srcOrd="1" destOrd="0" presId="urn:microsoft.com/office/officeart/2008/layout/VerticalCurvedList"/>
    <dgm:cxn modelId="{0C9A23A2-C8CF-4B04-B783-980A379856CF}" type="presParOf" srcId="{E04EF6B3-0025-4A3B-B99E-EE63219BCD54}" destId="{0F8BA7AF-4A90-433D-9BF6-9CEA0D3158F7}" srcOrd="2" destOrd="0" presId="urn:microsoft.com/office/officeart/2008/layout/VerticalCurvedList"/>
    <dgm:cxn modelId="{A9DFB38B-2A80-4EE2-B98D-417A0B224FB9}" type="presParOf" srcId="{0F8BA7AF-4A90-433D-9BF6-9CEA0D3158F7}" destId="{3618051E-AE0F-4AED-A668-8C1381EE4DED}" srcOrd="0" destOrd="0" presId="urn:microsoft.com/office/officeart/2008/layout/VerticalCurvedList"/>
    <dgm:cxn modelId="{61A7E005-E4AD-4691-9A92-21169D68C54D}" type="presParOf" srcId="{E04EF6B3-0025-4A3B-B99E-EE63219BCD54}" destId="{4C6CBC3C-1179-4E90-8B96-F9A04A3E7793}" srcOrd="3" destOrd="0" presId="urn:microsoft.com/office/officeart/2008/layout/VerticalCurvedList"/>
    <dgm:cxn modelId="{7974FF9C-56DF-4CA2-A607-BD13BE97390A}" type="presParOf" srcId="{E04EF6B3-0025-4A3B-B99E-EE63219BCD54}" destId="{B7C4DE34-EF90-446E-87C1-BF4188C4E536}" srcOrd="4" destOrd="0" presId="urn:microsoft.com/office/officeart/2008/layout/VerticalCurvedList"/>
    <dgm:cxn modelId="{A8339C4B-9E9A-487B-8FEA-928F73B2A1E5}" type="presParOf" srcId="{B7C4DE34-EF90-446E-87C1-BF4188C4E536}" destId="{298B5F7B-71B4-441C-80B4-DB4ED0412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BBCE0-D2F3-45F9-B116-B4E7027D0A5E}">
      <dsp:nvSpPr>
        <dsp:cNvPr id="0" name=""/>
        <dsp:cNvSpPr/>
      </dsp:nvSpPr>
      <dsp:spPr>
        <a:xfrm>
          <a:off x="2825920" y="456165"/>
          <a:ext cx="5055982" cy="154624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32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Debilidades en el Proceso de Planificación del Orden Nacional, que incidieron en la no incorporación transversal y horizontal del ODS 5, en los instrumentos de planificación Distrital y Local.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920" y="456165"/>
        <a:ext cx="5055982" cy="1546240"/>
      </dsp:txXfrm>
    </dsp:sp>
    <dsp:sp modelId="{7DA19654-8289-4E0B-9F88-84C7361950A8}">
      <dsp:nvSpPr>
        <dsp:cNvPr id="0" name=""/>
        <dsp:cNvSpPr/>
      </dsp:nvSpPr>
      <dsp:spPr>
        <a:xfrm>
          <a:off x="2673762" y="232819"/>
          <a:ext cx="1082368" cy="162355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F8C58-ED9F-47C8-854A-91E380D77BF4}">
      <dsp:nvSpPr>
        <dsp:cNvPr id="0" name=""/>
        <dsp:cNvSpPr/>
      </dsp:nvSpPr>
      <dsp:spPr>
        <a:xfrm>
          <a:off x="178600" y="2402709"/>
          <a:ext cx="5003682" cy="154624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32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Debilidades en el Proceso de Planificación del Orden Distrital que inciden en la no incorporación transversal y horizontal del ODS 5.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600" y="2402709"/>
        <a:ext cx="5003682" cy="1546240"/>
      </dsp:txXfrm>
    </dsp:sp>
    <dsp:sp modelId="{A1ADA2EB-1678-4AE5-9966-63BD790843FA}">
      <dsp:nvSpPr>
        <dsp:cNvPr id="0" name=""/>
        <dsp:cNvSpPr/>
      </dsp:nvSpPr>
      <dsp:spPr>
        <a:xfrm>
          <a:off x="291" y="2179363"/>
          <a:ext cx="1082368" cy="162355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DB163-FAFE-4A37-9F31-8887049B4B8C}">
      <dsp:nvSpPr>
        <dsp:cNvPr id="0" name=""/>
        <dsp:cNvSpPr/>
      </dsp:nvSpPr>
      <dsp:spPr>
        <a:xfrm>
          <a:off x="5577866" y="2402709"/>
          <a:ext cx="4977507" cy="154624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32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 pesar de existir indicadores en el Distrito Capital para las acciones con enfoque de género, los mismos no guardan coherencia con los de la Agenda 2030, para su seguimiento y medición.</a:t>
          </a: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7866" y="2402709"/>
        <a:ext cx="4977507" cy="1546240"/>
      </dsp:txXfrm>
    </dsp:sp>
    <dsp:sp modelId="{DE76CB6D-95D2-4F89-82F1-4427DAAC0E32}">
      <dsp:nvSpPr>
        <dsp:cNvPr id="0" name=""/>
        <dsp:cNvSpPr/>
      </dsp:nvSpPr>
      <dsp:spPr>
        <a:xfrm>
          <a:off x="5386470" y="2179363"/>
          <a:ext cx="1082368" cy="162355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BBCE0-D2F3-45F9-B116-B4E7027D0A5E}">
      <dsp:nvSpPr>
        <dsp:cNvPr id="0" name=""/>
        <dsp:cNvSpPr/>
      </dsp:nvSpPr>
      <dsp:spPr>
        <a:xfrm>
          <a:off x="805049" y="252319"/>
          <a:ext cx="3544810" cy="1271201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89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049" y="252319"/>
        <a:ext cx="3544810" cy="1271201"/>
      </dsp:txXfrm>
    </dsp:sp>
    <dsp:sp modelId="{7DA19654-8289-4E0B-9F88-84C7361950A8}">
      <dsp:nvSpPr>
        <dsp:cNvPr id="0" name=""/>
        <dsp:cNvSpPr/>
      </dsp:nvSpPr>
      <dsp:spPr>
        <a:xfrm>
          <a:off x="698369" y="189285"/>
          <a:ext cx="758861" cy="113829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F8C58-ED9F-47C8-854A-91E380D77BF4}">
      <dsp:nvSpPr>
        <dsp:cNvPr id="0" name=""/>
        <dsp:cNvSpPr/>
      </dsp:nvSpPr>
      <dsp:spPr>
        <a:xfrm>
          <a:off x="832550" y="1889637"/>
          <a:ext cx="3508142" cy="91317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89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550" y="1889637"/>
        <a:ext cx="3508142" cy="913170"/>
      </dsp:txXfrm>
    </dsp:sp>
    <dsp:sp modelId="{A1ADA2EB-1678-4AE5-9966-63BD790843FA}">
      <dsp:nvSpPr>
        <dsp:cNvPr id="0" name=""/>
        <dsp:cNvSpPr/>
      </dsp:nvSpPr>
      <dsp:spPr>
        <a:xfrm>
          <a:off x="707536" y="1647588"/>
          <a:ext cx="758861" cy="113829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DB163-FAFE-4A37-9F31-8887049B4B8C}">
      <dsp:nvSpPr>
        <dsp:cNvPr id="0" name=""/>
        <dsp:cNvSpPr/>
      </dsp:nvSpPr>
      <dsp:spPr>
        <a:xfrm>
          <a:off x="846314" y="3083465"/>
          <a:ext cx="3489790" cy="1084087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89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6314" y="3083465"/>
        <a:ext cx="3489790" cy="1084087"/>
      </dsp:txXfrm>
    </dsp:sp>
    <dsp:sp modelId="{DE76CB6D-95D2-4F89-82F1-4427DAAC0E32}">
      <dsp:nvSpPr>
        <dsp:cNvPr id="0" name=""/>
        <dsp:cNvSpPr/>
      </dsp:nvSpPr>
      <dsp:spPr>
        <a:xfrm>
          <a:off x="712124" y="2926875"/>
          <a:ext cx="758861" cy="113829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BBCE0-D2F3-45F9-B116-B4E7027D0A5E}">
      <dsp:nvSpPr>
        <dsp:cNvPr id="0" name=""/>
        <dsp:cNvSpPr/>
      </dsp:nvSpPr>
      <dsp:spPr>
        <a:xfrm>
          <a:off x="563061" y="196501"/>
          <a:ext cx="3620093" cy="120909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754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las acciones implementadas por la Administración Distrital para adaptar las metas que define la Organización de las Naciones Unidas para el análisis del ODS1, desde la perspectiva de género.</a:t>
          </a: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061" y="196501"/>
        <a:ext cx="3620093" cy="1209090"/>
      </dsp:txXfrm>
    </dsp:sp>
    <dsp:sp modelId="{7DA19654-8289-4E0B-9F88-84C7361950A8}">
      <dsp:nvSpPr>
        <dsp:cNvPr id="0" name=""/>
        <dsp:cNvSpPr/>
      </dsp:nvSpPr>
      <dsp:spPr>
        <a:xfrm>
          <a:off x="386529" y="236194"/>
          <a:ext cx="749007" cy="112351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F8C58-ED9F-47C8-854A-91E380D77BF4}">
      <dsp:nvSpPr>
        <dsp:cNvPr id="0" name=""/>
        <dsp:cNvSpPr/>
      </dsp:nvSpPr>
      <dsp:spPr>
        <a:xfrm>
          <a:off x="549297" y="1687270"/>
          <a:ext cx="3462587" cy="107001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754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las acciones, procesos  y mecanismos que aseguren el cumplimiento a las metas 1.2 y 1.4.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297" y="1687270"/>
        <a:ext cx="3462587" cy="1070010"/>
      </dsp:txXfrm>
    </dsp:sp>
    <dsp:sp modelId="{A1ADA2EB-1678-4AE5-9966-63BD790843FA}">
      <dsp:nvSpPr>
        <dsp:cNvPr id="0" name=""/>
        <dsp:cNvSpPr/>
      </dsp:nvSpPr>
      <dsp:spPr>
        <a:xfrm>
          <a:off x="425906" y="1652758"/>
          <a:ext cx="749007" cy="112351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DB163-FAFE-4A37-9F31-8887049B4B8C}">
      <dsp:nvSpPr>
        <dsp:cNvPr id="0" name=""/>
        <dsp:cNvSpPr/>
      </dsp:nvSpPr>
      <dsp:spPr>
        <a:xfrm>
          <a:off x="564011" y="3066010"/>
          <a:ext cx="3444474" cy="1070010"/>
        </a:xfrm>
        <a:prstGeom prst="rect">
          <a:avLst/>
        </a:prstGeom>
        <a:solidFill>
          <a:schemeClr val="bg2"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754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si los procedimientos de monitoreo y evaluación definidos permiten medir el logro de los resultados esperados.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011" y="3066010"/>
        <a:ext cx="3444474" cy="1070010"/>
      </dsp:txXfrm>
    </dsp:sp>
    <dsp:sp modelId="{DE76CB6D-95D2-4F89-82F1-4427DAAC0E32}">
      <dsp:nvSpPr>
        <dsp:cNvPr id="0" name=""/>
        <dsp:cNvSpPr/>
      </dsp:nvSpPr>
      <dsp:spPr>
        <a:xfrm>
          <a:off x="430434" y="2999782"/>
          <a:ext cx="749007" cy="112351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D7F23-CFD9-40DA-8977-613E7084F4CE}">
      <dsp:nvSpPr>
        <dsp:cNvPr id="0" name=""/>
        <dsp:cNvSpPr/>
      </dsp:nvSpPr>
      <dsp:spPr>
        <a:xfrm rot="2550857">
          <a:off x="1702876" y="3453523"/>
          <a:ext cx="58922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89221" y="326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FCC62-C843-44B4-9894-9F5C537BA559}">
      <dsp:nvSpPr>
        <dsp:cNvPr id="0" name=""/>
        <dsp:cNvSpPr/>
      </dsp:nvSpPr>
      <dsp:spPr>
        <a:xfrm rot="106395">
          <a:off x="1780131" y="2601909"/>
          <a:ext cx="81517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15175" y="326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E9DBE-7207-45AB-8F8E-A898519F9C4B}">
      <dsp:nvSpPr>
        <dsp:cNvPr id="0" name=""/>
        <dsp:cNvSpPr/>
      </dsp:nvSpPr>
      <dsp:spPr>
        <a:xfrm rot="19006130">
          <a:off x="1709692" y="1681916"/>
          <a:ext cx="52050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20508" y="326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8CC17-2ACE-432B-9087-D6E96339DD65}">
      <dsp:nvSpPr>
        <dsp:cNvPr id="0" name=""/>
        <dsp:cNvSpPr/>
      </dsp:nvSpPr>
      <dsp:spPr>
        <a:xfrm>
          <a:off x="3101" y="1646909"/>
          <a:ext cx="2145318" cy="2145318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764CEC-D310-4F17-A16F-EE9E97E91F0F}">
      <dsp:nvSpPr>
        <dsp:cNvPr id="0" name=""/>
        <dsp:cNvSpPr/>
      </dsp:nvSpPr>
      <dsp:spPr>
        <a:xfrm>
          <a:off x="1949489" y="246341"/>
          <a:ext cx="1537614" cy="15293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AUDITORÍA DE REGULARIDAD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u="none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84</a:t>
          </a: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4667" y="470307"/>
        <a:ext cx="1087258" cy="1081405"/>
      </dsp:txXfrm>
    </dsp:sp>
    <dsp:sp modelId="{82AD5CD6-B920-491C-A632-45244EB685CC}">
      <dsp:nvSpPr>
        <dsp:cNvPr id="0" name=""/>
        <dsp:cNvSpPr/>
      </dsp:nvSpPr>
      <dsp:spPr>
        <a:xfrm>
          <a:off x="2594769" y="1957347"/>
          <a:ext cx="1425422" cy="14236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AUDITORÍA DE DESEMPEÑO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u="none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149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3517" y="2165839"/>
        <a:ext cx="1007926" cy="1006687"/>
      </dsp:txXfrm>
    </dsp:sp>
    <dsp:sp modelId="{4FBFB7EE-BA2D-4B90-802E-748902402928}">
      <dsp:nvSpPr>
        <dsp:cNvPr id="0" name=""/>
        <dsp:cNvSpPr/>
      </dsp:nvSpPr>
      <dsp:spPr>
        <a:xfrm>
          <a:off x="2020840" y="3473177"/>
          <a:ext cx="1410375" cy="13617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u="none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VISITA DE CONTROL FISCAL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u="none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7385" y="3672600"/>
        <a:ext cx="997285" cy="962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73F8E-96DE-438F-BCC9-D5D9D831D407}">
      <dsp:nvSpPr>
        <dsp:cNvPr id="0" name=""/>
        <dsp:cNvSpPr/>
      </dsp:nvSpPr>
      <dsp:spPr>
        <a:xfrm>
          <a:off x="-5703938" y="-869035"/>
          <a:ext cx="6759208" cy="6759208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04E93-7B46-4AE8-B93C-4D372D132D31}">
      <dsp:nvSpPr>
        <dsp:cNvPr id="0" name=""/>
        <dsp:cNvSpPr/>
      </dsp:nvSpPr>
      <dsp:spPr>
        <a:xfrm>
          <a:off x="711414" y="368507"/>
          <a:ext cx="8263133" cy="1680616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585" tIns="20320" rIns="20320" bIns="2032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 dirty="0" smtClean="0">
            <a:latin typeface="+mn-lt"/>
            <a:cs typeface="Arial" panose="020B0604020202020204" pitchFamily="34" charset="0"/>
          </a:endParaRPr>
        </a:p>
      </dsp:txBody>
      <dsp:txXfrm>
        <a:off x="711414" y="368507"/>
        <a:ext cx="8263133" cy="1680616"/>
      </dsp:txXfrm>
    </dsp:sp>
    <dsp:sp modelId="{3618051E-AE0F-4AED-A668-8C1381EE4DED}">
      <dsp:nvSpPr>
        <dsp:cNvPr id="0" name=""/>
        <dsp:cNvSpPr/>
      </dsp:nvSpPr>
      <dsp:spPr>
        <a:xfrm>
          <a:off x="-44045" y="268663"/>
          <a:ext cx="1793048" cy="1793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CBC3C-1179-4E90-8B96-F9A04A3E7793}">
      <dsp:nvSpPr>
        <dsp:cNvPr id="0" name=""/>
        <dsp:cNvSpPr/>
      </dsp:nvSpPr>
      <dsp:spPr>
        <a:xfrm>
          <a:off x="715843" y="2572220"/>
          <a:ext cx="8251241" cy="1995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585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 smtClean="0">
            <a:latin typeface="+mn-lt"/>
            <a:cs typeface="Arial" panose="020B0604020202020204" pitchFamily="34" charset="0"/>
          </a:endParaRPr>
        </a:p>
      </dsp:txBody>
      <dsp:txXfrm>
        <a:off x="715843" y="2572220"/>
        <a:ext cx="8251241" cy="1995389"/>
      </dsp:txXfrm>
    </dsp:sp>
    <dsp:sp modelId="{298B5F7B-71B4-441C-80B4-DB4ED04127CF}">
      <dsp:nvSpPr>
        <dsp:cNvPr id="0" name=""/>
        <dsp:cNvSpPr/>
      </dsp:nvSpPr>
      <dsp:spPr>
        <a:xfrm>
          <a:off x="-44045" y="2690074"/>
          <a:ext cx="1793048" cy="1793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73F8E-96DE-438F-BCC9-D5D9D831D407}">
      <dsp:nvSpPr>
        <dsp:cNvPr id="0" name=""/>
        <dsp:cNvSpPr/>
      </dsp:nvSpPr>
      <dsp:spPr>
        <a:xfrm>
          <a:off x="-5237445" y="-845845"/>
          <a:ext cx="6578001" cy="6578001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26C1-69D3-46CA-8F7A-D63B1AE4E604}">
      <dsp:nvSpPr>
        <dsp:cNvPr id="0" name=""/>
        <dsp:cNvSpPr/>
      </dsp:nvSpPr>
      <dsp:spPr>
        <a:xfrm>
          <a:off x="1494554" y="1166105"/>
          <a:ext cx="5238858" cy="272940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9255" tIns="25400" rIns="25400" bIns="254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z</a:t>
          </a:r>
          <a:endParaRPr lang="es-CO" sz="1000" kern="1200" dirty="0" smtClean="0"/>
        </a:p>
      </dsp:txBody>
      <dsp:txXfrm>
        <a:off x="1494554" y="1166105"/>
        <a:ext cx="5238858" cy="2729400"/>
      </dsp:txXfrm>
    </dsp:sp>
    <dsp:sp modelId="{BFDE58EA-5D1D-413A-85E2-04A5B03E0BCE}">
      <dsp:nvSpPr>
        <dsp:cNvPr id="0" name=""/>
        <dsp:cNvSpPr/>
      </dsp:nvSpPr>
      <dsp:spPr>
        <a:xfrm>
          <a:off x="381935" y="1558066"/>
          <a:ext cx="1823274" cy="184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0.33936</cdr:x>
      <cdr:y>0.33053</cdr:y>
    </cdr:from>
    <cdr:to>
      <cdr:x>0.41455</cdr:x>
      <cdr:y>0.40415</cdr:y>
    </cdr:to>
    <cdr:sp macro="" textlink="">
      <cdr:nvSpPr>
        <cdr:cNvPr id="2" name="CuadroTexto 23"/>
        <cdr:cNvSpPr txBox="1"/>
      </cdr:nvSpPr>
      <cdr:spPr>
        <a:xfrm xmlns:a="http://schemas.openxmlformats.org/drawingml/2006/main">
          <a:off x="2431296" y="1607231"/>
          <a:ext cx="538690" cy="357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 smtClean="0"/>
            <a:t>452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0.51321</cdr:x>
      <cdr:y>0</cdr:y>
    </cdr:from>
    <cdr:to>
      <cdr:x>0.5884</cdr:x>
      <cdr:y>0.07362</cdr:y>
    </cdr:to>
    <cdr:sp macro="" textlink="">
      <cdr:nvSpPr>
        <cdr:cNvPr id="3" name="CuadroTexto 24"/>
        <cdr:cNvSpPr txBox="1"/>
      </cdr:nvSpPr>
      <cdr:spPr>
        <a:xfrm xmlns:a="http://schemas.openxmlformats.org/drawingml/2006/main">
          <a:off x="3676824" y="-1645920"/>
          <a:ext cx="538690" cy="3170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 smtClean="0"/>
            <a:t>478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0.6857</cdr:x>
      <cdr:y>0.44253</cdr:y>
    </cdr:from>
    <cdr:to>
      <cdr:x>0.76089</cdr:x>
      <cdr:y>0.51615</cdr:y>
    </cdr:to>
    <cdr:sp macro="" textlink="">
      <cdr:nvSpPr>
        <cdr:cNvPr id="4" name="CuadroTexto 25"/>
        <cdr:cNvSpPr txBox="1"/>
      </cdr:nvSpPr>
      <cdr:spPr>
        <a:xfrm xmlns:a="http://schemas.openxmlformats.org/drawingml/2006/main">
          <a:off x="4912600" y="2052349"/>
          <a:ext cx="538690" cy="341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 smtClean="0"/>
            <a:t>403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0.85318</cdr:x>
      <cdr:y>0.22233</cdr:y>
    </cdr:from>
    <cdr:to>
      <cdr:x>0.938</cdr:x>
      <cdr:y>0.31645</cdr:y>
    </cdr:to>
    <cdr:pic>
      <cdr:nvPicPr>
        <cdr:cNvPr id="5" name="Imagen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12513" y="1031122"/>
          <a:ext cx="607683" cy="43650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67342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AE97F547-BE32-402B-8F93-ABD6BEE3DB0C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971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67342" y="8829971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57B54C32-B6C3-4460-8B42-A78DA15FF1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50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8BB2D7A9-0E7D-419B-A25D-1993137FB1FF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6" y="4473895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71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2" y="8829971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E654A120-B493-4129-A4EB-D018813B9E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00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89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832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A12BE-0CF1-48C7-8178-261B435D939D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606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A12BE-0CF1-48C7-8178-261B435D939D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927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14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893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A12BE-0CF1-48C7-8178-261B435D939D}" type="slidenum">
              <a:rPr lang="es-CO" smtClean="0"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962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A12BE-0CF1-48C7-8178-261B435D939D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17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25/02/2020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jf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12.xml"/><Relationship Id="rId12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11" Type="http://schemas.openxmlformats.org/officeDocument/2006/relationships/image" Target="../media/image5.jpg"/><Relationship Id="rId5" Type="http://schemas.openxmlformats.org/officeDocument/2006/relationships/image" Target="../media/image36.png"/><Relationship Id="rId10" Type="http://schemas.microsoft.com/office/2007/relationships/diagramDrawing" Target="../diagrams/drawing12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.jpg"/><Relationship Id="rId9" Type="http://schemas.microsoft.com/office/2007/relationships/diagramDrawing" Target="../diagrams/drawing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6.png"/><Relationship Id="rId9" Type="http://schemas.microsoft.com/office/2007/relationships/diagramDrawing" Target="../diagrams/drawing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6.png"/><Relationship Id="rId9" Type="http://schemas.microsoft.com/office/2007/relationships/diagramDrawing" Target="../diagrams/drawing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5.svg"/><Relationship Id="rId3" Type="http://schemas.openxmlformats.org/officeDocument/2006/relationships/image" Target="../media/image46.png"/><Relationship Id="rId7" Type="http://schemas.openxmlformats.org/officeDocument/2006/relationships/image" Target="../media/image19.sv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9" Type="http://schemas.openxmlformats.org/officeDocument/2006/relationships/image" Target="../media/image21.svg"/><Relationship Id="rId1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92000" cy="6857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867986" y="5897542"/>
            <a:ext cx="3011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Juan Carlos Granados Becerra</a:t>
            </a:r>
          </a:p>
          <a:p>
            <a:r>
              <a:rPr lang="es-CO" sz="1400" dirty="0" smtClean="0">
                <a:solidFill>
                  <a:schemeClr val="bg1"/>
                </a:solidFill>
              </a:rPr>
              <a:t>Contralor de Bogotá, D.C.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50024" y="274320"/>
            <a:ext cx="443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VIGILANCIA </a:t>
            </a:r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 CONTROL </a:t>
            </a:r>
            <a:endParaRPr lang="es-CO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O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LA GESTIÓN </a:t>
            </a:r>
            <a:r>
              <a:rPr lang="es-CO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s-C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9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487984" y="1822327"/>
            <a:ext cx="2144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SUJETOS DE CONTROL QUE NO SE LES HA FENECIDO LA CUENTA EN M</a:t>
            </a:r>
            <a:r>
              <a:rPr lang="es-E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es-419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DE DOS DE LAS VIGENCIAS DE ANÁLISIS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795867" y="4760150"/>
            <a:ext cx="1727200" cy="736612"/>
          </a:xfrm>
          <a:prstGeom prst="rightArrow">
            <a:avLst>
              <a:gd name="adj1" fmla="val 64896"/>
              <a:gd name="adj2" fmla="val 73586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18278"/>
              </p:ext>
            </p:extLst>
          </p:nvPr>
        </p:nvGraphicFramePr>
        <p:xfrm>
          <a:off x="2743899" y="1584391"/>
          <a:ext cx="4496209" cy="18504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6781">
                  <a:extLst>
                    <a:ext uri="{9D8B030D-6E8A-4147-A177-3AD203B41FA5}">
                      <a16:colId xmlns="" xmlns:a16="http://schemas.microsoft.com/office/drawing/2014/main" val="1944646911"/>
                    </a:ext>
                  </a:extLst>
                </a:gridCol>
                <a:gridCol w="258768">
                  <a:extLst>
                    <a:ext uri="{9D8B030D-6E8A-4147-A177-3AD203B41FA5}">
                      <a16:colId xmlns="" xmlns:a16="http://schemas.microsoft.com/office/drawing/2014/main" val="542938342"/>
                    </a:ext>
                  </a:extLst>
                </a:gridCol>
                <a:gridCol w="4060660">
                  <a:extLst>
                    <a:ext uri="{9D8B030D-6E8A-4147-A177-3AD203B41FA5}">
                      <a16:colId xmlns="" xmlns:a16="http://schemas.microsoft.com/office/drawing/2014/main" val="202674912"/>
                    </a:ext>
                  </a:extLst>
                </a:gridCol>
              </a:tblGrid>
              <a:tr h="222948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SUJETO</a:t>
                      </a:r>
                      <a:r>
                        <a:rPr lang="es-CO" sz="1300" b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CONTROL 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479532"/>
                  </a:ext>
                </a:extLst>
              </a:tr>
              <a:tr h="196651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VIGENCIAS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 smtClean="0">
                          <a:effectLst/>
                        </a:rPr>
                        <a:t>1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</a:rPr>
                        <a:t>Universidad Distrital Francisco José de Caldas </a:t>
                      </a:r>
                      <a:r>
                        <a:rPr lang="es-CO" sz="1300" u="none" strike="noStrike" dirty="0" smtClean="0">
                          <a:effectLst/>
                        </a:rPr>
                        <a:t>(UDFJC)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9375513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 smtClean="0">
                          <a:effectLst/>
                        </a:rPr>
                        <a:t>2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</a:rPr>
                        <a:t>Secretaría Distrital de Movilidad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234282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 smtClean="0">
                          <a:effectLst/>
                        </a:rPr>
                        <a:t>Fondo de Desarrollo Local Ciudad</a:t>
                      </a:r>
                      <a:r>
                        <a:rPr lang="es-MX" sz="1300" u="none" strike="noStrike" baseline="0" dirty="0" smtClean="0">
                          <a:effectLst/>
                        </a:rPr>
                        <a:t> Bolívar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56257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4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Fondo de Desarrollo Local de Teusaquillo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873754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Fondo de Desarrollo Local de Kennedy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0484689"/>
                  </a:ext>
                </a:extLst>
              </a:tr>
              <a:tr h="387220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Capital Salud. Entidad Promotora de Salud del Régimen Subsidiado S.A.S.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6688692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 smtClean="0">
                          <a:effectLst/>
                        </a:rPr>
                        <a:t>7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</a:rPr>
                        <a:t>SKYNET de Colombia S.A.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4370689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0310" y="467755"/>
            <a:ext cx="484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FENECIMIENTO DE LA CUENTA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74667"/>
              </p:ext>
            </p:extLst>
          </p:nvPr>
        </p:nvGraphicFramePr>
        <p:xfrm>
          <a:off x="2743897" y="3785841"/>
          <a:ext cx="4496210" cy="23011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6782">
                  <a:extLst>
                    <a:ext uri="{9D8B030D-6E8A-4147-A177-3AD203B41FA5}">
                      <a16:colId xmlns="" xmlns:a16="http://schemas.microsoft.com/office/drawing/2014/main" val="1944646911"/>
                    </a:ext>
                  </a:extLst>
                </a:gridCol>
                <a:gridCol w="258768">
                  <a:extLst>
                    <a:ext uri="{9D8B030D-6E8A-4147-A177-3AD203B41FA5}">
                      <a16:colId xmlns="" xmlns:a16="http://schemas.microsoft.com/office/drawing/2014/main" val="542938342"/>
                    </a:ext>
                  </a:extLst>
                </a:gridCol>
                <a:gridCol w="4060660">
                  <a:extLst>
                    <a:ext uri="{9D8B030D-6E8A-4147-A177-3AD203B41FA5}">
                      <a16:colId xmlns="" xmlns:a16="http://schemas.microsoft.com/office/drawing/2014/main" val="202674912"/>
                    </a:ext>
                  </a:extLst>
                </a:gridCol>
              </a:tblGrid>
              <a:tr h="206057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SUJETO</a:t>
                      </a:r>
                      <a:r>
                        <a:rPr lang="es-CO" sz="1300" b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CONTROL 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479532"/>
                  </a:ext>
                </a:extLst>
              </a:tr>
              <a:tr h="241829">
                <a:tc row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VIGENCIAS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Instituto para la Economía Social </a:t>
                      </a:r>
                      <a:r>
                        <a:rPr lang="es-MX" sz="1300" u="none" strike="noStrike" dirty="0" smtClean="0">
                          <a:effectLst/>
                        </a:rPr>
                        <a:t>(IPES)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865623"/>
                  </a:ext>
                </a:extLst>
              </a:tr>
              <a:tr h="241829">
                <a:tc vMerge="1">
                  <a:txBody>
                    <a:bodyPr/>
                    <a:lstStyle/>
                    <a:p>
                      <a:pPr algn="ctr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 smtClean="0">
                          <a:effectLst/>
                        </a:rPr>
                        <a:t>2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</a:rPr>
                        <a:t>Secretaría Distrital del Hábitat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5489904"/>
                  </a:ext>
                </a:extLst>
              </a:tr>
              <a:tr h="377475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Fondo de Prestaciones Económicas, Cesantías y Pensiones </a:t>
                      </a:r>
                      <a:r>
                        <a:rPr lang="es-MX" sz="1300" u="none" strike="noStrike" dirty="0" smtClean="0">
                          <a:effectLst/>
                        </a:rPr>
                        <a:t>(FONCEP)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02847"/>
                  </a:ext>
                </a:extLst>
              </a:tr>
              <a:tr h="241829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Fondo de Desarrollo Local de Usaquén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9084974"/>
                  </a:ext>
                </a:extLst>
              </a:tr>
              <a:tr h="241829">
                <a:tc vMerge="1">
                  <a:txBody>
                    <a:bodyPr/>
                    <a:lstStyle/>
                    <a:p>
                      <a:pPr algn="ctr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 smtClean="0">
                          <a:effectLst/>
                        </a:rPr>
                        <a:t>Fondo de Desarrollo Local de Fontibón</a:t>
                      </a:r>
                      <a:endParaRPr lang="es-CO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4640485"/>
                  </a:ext>
                </a:extLst>
              </a:tr>
              <a:tr h="241829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Fondo de Desarrollo Local de Suba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5566905"/>
                  </a:ext>
                </a:extLst>
              </a:tr>
              <a:tr h="2418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s-MX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 smtClean="0">
                          <a:effectLst/>
                        </a:rPr>
                        <a:t>Subred Integrada de Servicios de Salud Sur E.S.E.</a:t>
                      </a:r>
                      <a:endParaRPr lang="es-MX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980535"/>
                  </a:ext>
                </a:extLst>
              </a:tr>
              <a:tr h="241829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MX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u="none" strike="noStrike" dirty="0" smtClean="0">
                          <a:effectLst/>
                        </a:rPr>
                        <a:t>Secretaría Distrital de Desarrollo Económico</a:t>
                      </a:r>
                      <a:endParaRPr lang="es-MX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139869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68659"/>
              </p:ext>
            </p:extLst>
          </p:nvPr>
        </p:nvGraphicFramePr>
        <p:xfrm>
          <a:off x="7460937" y="2738082"/>
          <a:ext cx="4512734" cy="18504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7431">
                  <a:extLst>
                    <a:ext uri="{9D8B030D-6E8A-4147-A177-3AD203B41FA5}">
                      <a16:colId xmlns="" xmlns:a16="http://schemas.microsoft.com/office/drawing/2014/main" val="1944646911"/>
                    </a:ext>
                  </a:extLst>
                </a:gridCol>
                <a:gridCol w="259720">
                  <a:extLst>
                    <a:ext uri="{9D8B030D-6E8A-4147-A177-3AD203B41FA5}">
                      <a16:colId xmlns="" xmlns:a16="http://schemas.microsoft.com/office/drawing/2014/main" val="542938342"/>
                    </a:ext>
                  </a:extLst>
                </a:gridCol>
                <a:gridCol w="4075583">
                  <a:extLst>
                    <a:ext uri="{9D8B030D-6E8A-4147-A177-3AD203B41FA5}">
                      <a16:colId xmlns="" xmlns:a16="http://schemas.microsoft.com/office/drawing/2014/main" val="202674912"/>
                    </a:ext>
                  </a:extLst>
                </a:gridCol>
              </a:tblGrid>
              <a:tr h="222948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SUJETO</a:t>
                      </a:r>
                      <a:r>
                        <a:rPr lang="es-CO" sz="1300" b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CONTROL 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479532"/>
                  </a:ext>
                </a:extLst>
              </a:tr>
              <a:tr h="196651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VIGENCIAS</a:t>
                      </a:r>
                      <a:endParaRPr lang="es-MX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 Distrital de Recreación y Deporte </a:t>
                      </a:r>
                      <a:r>
                        <a:rPr lang="es-MX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(IDRD)</a:t>
                      </a:r>
                      <a:endParaRPr lang="es-MX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611532"/>
                  </a:ext>
                </a:extLst>
              </a:tr>
              <a:tr h="387220">
                <a:tc vMerge="1">
                  <a:txBody>
                    <a:bodyPr/>
                    <a:lstStyle/>
                    <a:p>
                      <a:pPr algn="ctr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 smtClean="0">
                          <a:effectLst/>
                        </a:rPr>
                        <a:t>2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Administrativa Especial Cuerpo Oficial de Bomberos </a:t>
                      </a:r>
                      <a:r>
                        <a:rPr lang="es-CO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(UAECOB)</a:t>
                      </a:r>
                      <a:endParaRPr lang="es-CO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2" marR="6082" marT="6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634552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Subred Integrada de Servicios de Salud Centro Oriente E.S.E.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273263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 smtClean="0">
                          <a:effectLst/>
                        </a:rPr>
                        <a:t>Subred Integrada de Servicios de Salud Norte E.S.E.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2200021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 smtClean="0">
                          <a:effectLst/>
                        </a:rPr>
                        <a:t>Fondo de Desarrollo Local de Engativá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8404987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 smtClean="0">
                          <a:effectLst/>
                        </a:rPr>
                        <a:t>Fondo de Desarrollo Local de Santa Fe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325069"/>
                  </a:ext>
                </a:extLst>
              </a:tr>
              <a:tr h="196651"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Vivienda Popular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2" marR="6082" marT="6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01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1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18" y="3840480"/>
            <a:ext cx="3229058" cy="13744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8729" y="2787808"/>
            <a:ext cx="711390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</a:t>
            </a:r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IMPACTO</a:t>
            </a:r>
            <a:endParaRPr lang="es-CO" sz="5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2004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224513"/>
              </p:ext>
            </p:extLst>
          </p:nvPr>
        </p:nvGraphicFramePr>
        <p:xfrm>
          <a:off x="551927" y="1033272"/>
          <a:ext cx="10887217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lipse 14"/>
          <p:cNvSpPr/>
          <p:nvPr/>
        </p:nvSpPr>
        <p:spPr>
          <a:xfrm>
            <a:off x="341955" y="1425007"/>
            <a:ext cx="1910637" cy="1878396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" y="3558131"/>
            <a:ext cx="1910636" cy="19039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61980"/>
            <a:ext cx="1811226" cy="770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3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757408"/>
              </p:ext>
            </p:extLst>
          </p:nvPr>
        </p:nvGraphicFramePr>
        <p:xfrm>
          <a:off x="768095" y="1060704"/>
          <a:ext cx="9965817" cy="484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1516" y="1794655"/>
            <a:ext cx="125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Distrital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96051" y="3242183"/>
            <a:ext cx="125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Distrital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3228" y="4680567"/>
            <a:ext cx="125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Distrital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786188" y="2771192"/>
            <a:ext cx="1265854" cy="1265854"/>
            <a:chOff x="10730204" y="2677886"/>
            <a:chExt cx="1396482" cy="1396482"/>
          </a:xfrm>
        </p:grpSpPr>
        <p:sp>
          <p:nvSpPr>
            <p:cNvPr id="13" name="Elipse 12"/>
            <p:cNvSpPr/>
            <p:nvPr/>
          </p:nvSpPr>
          <p:spPr>
            <a:xfrm>
              <a:off x="10730204" y="2677886"/>
              <a:ext cx="1396482" cy="13964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789" y="2761861"/>
              <a:ext cx="987424" cy="96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29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81905"/>
              </p:ext>
            </p:extLst>
          </p:nvPr>
        </p:nvGraphicFramePr>
        <p:xfrm>
          <a:off x="402336" y="1125725"/>
          <a:ext cx="7827264" cy="507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0261" y="1639888"/>
            <a:ext cx="12051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b="1" dirty="0">
                <a:latin typeface="Arial" panose="020B0604020202020204" pitchFamily="34" charset="0"/>
                <a:cs typeface="Arial" panose="020B0604020202020204" pitchFamily="34" charset="0"/>
              </a:rPr>
              <a:t>Secretaría Distrital de 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Seguridad, Convivencia  y Justicia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0" r="10232"/>
          <a:stretch/>
        </p:blipFill>
        <p:spPr>
          <a:xfrm>
            <a:off x="8478935" y="1828799"/>
            <a:ext cx="3302899" cy="385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1901952" y="1682437"/>
            <a:ext cx="6053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VIDEO VIGILANCIA </a:t>
            </a: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BOGOTÁ 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$1.289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C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01369" y="3001728"/>
            <a:ext cx="63096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CONSTRUCCIÓN O ADECUACIÓN DE LA INFRAESTRUCTURA DE SEGURIDAD </a:t>
            </a:r>
            <a:endParaRPr lang="es-MX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CIUDAD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$1.710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</a:p>
          <a:p>
            <a:pPr lvl="0" algn="ctr"/>
            <a:endParaRPr lang="es-E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01369" y="4591920"/>
            <a:ext cx="608458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MANTENIMIENTO DEL PARQUE AUTOMOTOR BOMBEROS 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(UAECOB)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fiscales por $360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E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6527" y="3282422"/>
            <a:ext cx="12051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b="1" dirty="0">
                <a:latin typeface="Arial" panose="020B0604020202020204" pitchFamily="34" charset="0"/>
                <a:cs typeface="Arial" panose="020B0604020202020204" pitchFamily="34" charset="0"/>
              </a:rPr>
              <a:t>Secretaría Distrital de 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Seguridad, Convivencia  y Justicia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90262" y="4755621"/>
            <a:ext cx="12051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Administrativa Especial Cuerpo Oficial de Bomberos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1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17139"/>
              </p:ext>
            </p:extLst>
          </p:nvPr>
        </p:nvGraphicFramePr>
        <p:xfrm>
          <a:off x="630935" y="987553"/>
          <a:ext cx="7456621" cy="528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" y="1398853"/>
            <a:ext cx="1325642" cy="1293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86276" y="3124537"/>
            <a:ext cx="132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Secretaría Distrital de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Social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0565" y="4708478"/>
            <a:ext cx="132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Secretaría Distrital de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Social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82" y="2218268"/>
            <a:ext cx="3716939" cy="261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88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251956"/>
              </p:ext>
            </p:extLst>
          </p:nvPr>
        </p:nvGraphicFramePr>
        <p:xfrm>
          <a:off x="542682" y="1012239"/>
          <a:ext cx="8930502" cy="502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071" y="1554480"/>
            <a:ext cx="2586191" cy="133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4071" y="3749040"/>
            <a:ext cx="2590249" cy="1650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9726" y="1801712"/>
            <a:ext cx="144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Arial" panose="020B0604020202020204" pitchFamily="34" charset="0"/>
                <a:cs typeface="Arial" panose="020B0604020202020204" pitchFamily="34" charset="0"/>
              </a:rPr>
              <a:t>TRANSMILENIO S.A - </a:t>
            </a:r>
            <a:r>
              <a:rPr lang="es-419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419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419" sz="1200" b="1" dirty="0">
                <a:latin typeface="Arial" panose="020B0604020202020204" pitchFamily="34" charset="0"/>
                <a:cs typeface="Arial" panose="020B0604020202020204" pitchFamily="34" charset="0"/>
              </a:rPr>
              <a:t>DE MOVILIDAD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3267" y="4097069"/>
            <a:ext cx="156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 METRO DE BOGOTA S.A.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419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68880" y="1563624"/>
            <a:ext cx="6483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INTEGRADO DE TRANSPORTE PÚBLICO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(SITP) </a:t>
            </a:r>
          </a:p>
          <a:p>
            <a:pPr lvl="0" algn="ctr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Pronunciamiento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50341" y="3798593"/>
            <a:ext cx="59896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EMPRESA </a:t>
            </a: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METRO DE BOGOTA S.A. </a:t>
            </a: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(EMB)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$1.005.7 </a:t>
            </a:r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CO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s-CO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951868"/>
              </p:ext>
            </p:extLst>
          </p:nvPr>
        </p:nvGraphicFramePr>
        <p:xfrm>
          <a:off x="350658" y="1148729"/>
          <a:ext cx="7096347" cy="488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55209" y="3388436"/>
            <a:ext cx="1400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CURADORES URBANOS 1,2,3,4 Y 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9" y="6014244"/>
            <a:ext cx="1811226" cy="770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73959" y="2634384"/>
            <a:ext cx="4268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CÁLCULO DE CARGAS URBANÍSTICAS PARA LICENCIAS EXPEDIDAS EN VIRTUD DEL DECRETO DISTRITAL 562 DE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$37.151 millones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t="8804" r="3638" b="1566"/>
          <a:stretch/>
        </p:blipFill>
        <p:spPr>
          <a:xfrm>
            <a:off x="7447005" y="2208277"/>
            <a:ext cx="3932977" cy="2942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63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89566"/>
              </p:ext>
            </p:extLst>
          </p:nvPr>
        </p:nvGraphicFramePr>
        <p:xfrm>
          <a:off x="120000" y="605818"/>
          <a:ext cx="5959524" cy="654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001795" y="2305324"/>
            <a:ext cx="406125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Administrativa Especial de Servicios Públicos </a:t>
            </a:r>
            <a:r>
              <a:rPr lang="es-ES" sz="1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419" sz="1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UAESP</a:t>
            </a:r>
            <a:r>
              <a:rPr lang="es-ES" sz="1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76448" y="3435982"/>
            <a:ext cx="409420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Trasportadora de Gas Internacional S.A. ESP.</a:t>
            </a:r>
            <a:endParaRPr lang="es-CO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879329"/>
              </p:ext>
            </p:extLst>
          </p:nvPr>
        </p:nvGraphicFramePr>
        <p:xfrm>
          <a:off x="6232475" y="993148"/>
          <a:ext cx="5712389" cy="525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727100" y="3191091"/>
            <a:ext cx="414363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Acueducto, Alcantarillado de Bogotá, EAB - E.S.P.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285456" y="5487564"/>
            <a:ext cx="41436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Energía de Bogotá S.A. E.S.P. GEB S.A. E.S.P.</a:t>
            </a:r>
            <a:endParaRPr lang="es-CO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67467" y="3784951"/>
            <a:ext cx="36780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D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onaciones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76.25% de la participación del Distrito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Fundación Grupo de Energía de Bogotá</a:t>
            </a:r>
            <a:r>
              <a:rPr lang="es-419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$1.830 </a:t>
            </a: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419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s-419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s-419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concepto de intereses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bligaciones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inancieras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contraídas por IELAH y asumidas por TGI S.A. ESP con ocasión de la fusión</a:t>
            </a:r>
            <a:r>
              <a:rPr lang="es-419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fiscales por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$19.167 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419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58568" y="1348151"/>
            <a:ext cx="3586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girados </a:t>
            </a:r>
            <a:r>
              <a:rPr lang="es-C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fueron invertidos para la optimización del tratamiento de la </a:t>
            </a:r>
            <a:r>
              <a:rPr lang="es-419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 de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Lixiviados</a:t>
            </a:r>
            <a:r>
              <a:rPr lang="es-419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-Relleno Doña </a:t>
            </a:r>
            <a:r>
              <a:rPr lang="es-419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Juana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$3.261 millones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05968" y="1398881"/>
            <a:ext cx="34864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s-419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iseño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construcción y puesta en operación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túnel, bajo la modalidad llave en mano, para el sistema de alcantarillado troncal Tunjuelo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$39.757 </a:t>
            </a: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O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419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s-419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valuación de los contratos complementarios que debió suscribir la EAAB ESP para la terminación del Interceptor Tunjuelo-Canoas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$242.721.9 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11662" y="4000209"/>
            <a:ext cx="34703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41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»P</a:t>
            </a:r>
            <a:r>
              <a:rPr lang="es-C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TGI del Laudo Arbitral en contra de </a:t>
            </a:r>
            <a:r>
              <a:rPr lang="es-C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Contugas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S.A.C.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fiscales por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$70.224 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4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6" grpId="0" animBg="1"/>
      <p:bldP spid="22" grpId="0" animBg="1"/>
      <p:bldGraphic spid="23" grpId="0">
        <p:bldAsOne/>
      </p:bldGraphic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912114"/>
              </p:ext>
            </p:extLst>
          </p:nvPr>
        </p:nvGraphicFramePr>
        <p:xfrm>
          <a:off x="1525464" y="1347001"/>
          <a:ext cx="9190160" cy="499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99542" y="3535371"/>
            <a:ext cx="56421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de Telecomunicaciones de Bogotá S.A.  E.S.P. -ETB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310710" y="5123923"/>
            <a:ext cx="409420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 UAESP-CODENSA</a:t>
            </a:r>
            <a:endParaRPr lang="es-CO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18604" r="643" b="2863"/>
          <a:stretch/>
        </p:blipFill>
        <p:spPr>
          <a:xfrm>
            <a:off x="0" y="1371600"/>
            <a:ext cx="12192000" cy="53992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6983" y="497456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5656" y="5678174"/>
            <a:ext cx="713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VIGILANCIA  Y CONTROL A LA GESTIÓN FISCAL DESDE LOS RESULTADOS Y EL 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1152FFE4-4934-42C9-BF5E-2C52750F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348290"/>
              </p:ext>
            </p:extLst>
          </p:nvPr>
        </p:nvGraphicFramePr>
        <p:xfrm>
          <a:off x="1457397" y="1261872"/>
          <a:ext cx="9258227" cy="45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930933" y="3846183"/>
            <a:ext cx="37846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Distrital de Salud </a:t>
            </a:r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(SDS)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921099" y="2856458"/>
            <a:ext cx="1839601" cy="121426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uadroTexto 10"/>
          <p:cNvSpPr txBox="1"/>
          <p:nvPr/>
        </p:nvSpPr>
        <p:spPr>
          <a:xfrm>
            <a:off x="6981733" y="5452501"/>
            <a:ext cx="37338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419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59664" y="4618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60700" y="1358713"/>
            <a:ext cx="6569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s-419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ronunciamiento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índices de casos de personas quemadas por pólvora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dvierte la necesidad de continuar con las campañas de educación y prevención  de quemaduras por pólvora, evitando que este flagelo afecte a nuestra población infantil y genere los ya conocidos daños sociales y morales de otros años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419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419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s-419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ronunciamiento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 con la atención en salud  a los migrantes venezolanos en el Distrito Capital;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advierte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 tenido en la red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hospitalaria 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atención a esta población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07326" y="4606119"/>
            <a:ext cx="6891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rdidas acumuladas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</a:t>
            </a:r>
            <a:r>
              <a:rPr lang="es-419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cción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 nominal de la acción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afectando el capital suscrito y pagado y</a:t>
            </a: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resultado  del ejercicio, y ocasion</a:t>
            </a:r>
            <a:r>
              <a:rPr lang="es-419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disminución de los aportes de cada uno de los socios. </a:t>
            </a:r>
            <a:endParaRPr lang="es-CO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Hallazgos fiscales por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$12.647 </a:t>
            </a:r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3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18" y="3840480"/>
            <a:ext cx="3229058" cy="13744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8057" y="2267711"/>
            <a:ext cx="622706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INDAGACIONES PRELIMINARES</a:t>
            </a:r>
            <a:endParaRPr lang="es-CO" sz="60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2004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FDA4710E-23BF-436F-A333-C24CB22B3FB0}"/>
              </a:ext>
            </a:extLst>
          </p:cNvPr>
          <p:cNvSpPr/>
          <p:nvPr/>
        </p:nvSpPr>
        <p:spPr>
          <a:xfrm>
            <a:off x="0" y="2553119"/>
            <a:ext cx="12192001" cy="1746913"/>
          </a:xfrm>
          <a:prstGeom prst="rect">
            <a:avLst/>
          </a:prstGeom>
          <a:gradFill flip="none" rotWithShape="1">
            <a:gsLst>
              <a:gs pos="0">
                <a:srgbClr val="FFB520">
                  <a:tint val="66000"/>
                  <a:satMod val="160000"/>
                </a:srgbClr>
              </a:gs>
              <a:gs pos="50000">
                <a:srgbClr val="FFB520">
                  <a:tint val="44500"/>
                  <a:satMod val="160000"/>
                </a:srgbClr>
              </a:gs>
              <a:gs pos="100000">
                <a:srgbClr val="FFB52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305626" y="1198340"/>
            <a:ext cx="395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INDAGACIONES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PRELIMINARES </a:t>
            </a:r>
            <a:endParaRPr lang="es-419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</a:t>
            </a:r>
            <a:r>
              <a:rPr lang="es-419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O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07B957C3-4D94-47B4-AC78-E9B43647BFFF}"/>
              </a:ext>
            </a:extLst>
          </p:cNvPr>
          <p:cNvSpPr/>
          <p:nvPr/>
        </p:nvSpPr>
        <p:spPr>
          <a:xfrm>
            <a:off x="1217966" y="2118892"/>
            <a:ext cx="3240000" cy="3240000"/>
          </a:xfrm>
          <a:prstGeom prst="ellipse">
            <a:avLst/>
          </a:prstGeom>
          <a:solidFill>
            <a:srgbClr val="FFB520"/>
          </a:solidFill>
          <a:ln>
            <a:solidFill>
              <a:srgbClr val="D771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Indagaciones </a:t>
            </a:r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trasladadas </a:t>
            </a:r>
            <a:r>
              <a:rPr lang="es-C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Responsabilidad Fiscal :  </a:t>
            </a:r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31</a:t>
            </a:r>
          </a:p>
          <a:p>
            <a:pPr algn="ctr"/>
            <a:endParaRPr lang="es-CO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$224.692,5</a:t>
            </a:r>
            <a:endParaRPr lang="es-CO" sz="32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 smtClean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55926592"/>
              </p:ext>
            </p:extLst>
          </p:nvPr>
        </p:nvGraphicFramePr>
        <p:xfrm>
          <a:off x="5038597" y="1285122"/>
          <a:ext cx="5923570" cy="49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CE5588E-C95C-460B-9276-EC57D8ACAD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0147">
            <a:off x="-1953486" y="2857033"/>
            <a:ext cx="7010788" cy="44649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04122" y="497873"/>
            <a:ext cx="600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INDAGACIONES PRELIMINARES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61980"/>
            <a:ext cx="1811226" cy="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18" y="3840480"/>
            <a:ext cx="3229058" cy="13744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3464" y="2559618"/>
            <a:ext cx="77724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</a:t>
            </a:r>
            <a:r>
              <a:rPr lang="en-US" sz="4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DESARROLLO SOSTENIBLE</a:t>
            </a:r>
            <a:endParaRPr lang="es-CO" sz="66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2004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1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6" y="317615"/>
            <a:ext cx="9781560" cy="54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389614" cy="6245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3791227" y="5750015"/>
            <a:ext cx="70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*Auditoría orientada por </a:t>
            </a:r>
            <a:r>
              <a:rPr lang="es-419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preguntas </a:t>
            </a:r>
            <a:r>
              <a:rPr lang="es-419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identificadas como </a:t>
            </a:r>
            <a:r>
              <a:rPr lang="es-419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auditoría</a:t>
            </a:r>
            <a:r>
              <a:rPr lang="es-419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41" y="1238723"/>
            <a:ext cx="2987326" cy="28771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72" y="2677320"/>
            <a:ext cx="2785706" cy="30303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r="12708"/>
          <a:stretch/>
        </p:blipFill>
        <p:spPr>
          <a:xfrm>
            <a:off x="9257187" y="1431100"/>
            <a:ext cx="2934813" cy="29366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0"/>
          <a:stretch/>
        </p:blipFill>
        <p:spPr>
          <a:xfrm>
            <a:off x="840397" y="118872"/>
            <a:ext cx="1646771" cy="722902"/>
          </a:xfrm>
          <a:prstGeom prst="rect">
            <a:avLst/>
          </a:prstGeom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782652952"/>
              </p:ext>
            </p:extLst>
          </p:nvPr>
        </p:nvGraphicFramePr>
        <p:xfrm>
          <a:off x="-75777" y="1249395"/>
          <a:ext cx="3498141" cy="470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496462" y="957115"/>
            <a:ext cx="2396690" cy="202524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METAS ODS 5</a:t>
            </a:r>
            <a:endParaRPr lang="es-CO" b="1" dirty="0">
              <a:solidFill>
                <a:srgbClr val="FF0000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524188" y="330692"/>
            <a:ext cx="7183435" cy="795103"/>
            <a:chOff x="3524188" y="330692"/>
            <a:chExt cx="7183435" cy="79510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" t="70396" r="286" b="15962"/>
            <a:stretch/>
          </p:blipFill>
          <p:spPr>
            <a:xfrm rot="10800000">
              <a:off x="3524188" y="330692"/>
              <a:ext cx="7183435" cy="795103"/>
            </a:xfrm>
            <a:prstGeom prst="rect">
              <a:avLst/>
            </a:prstGeom>
          </p:spPr>
        </p:pic>
        <p:sp>
          <p:nvSpPr>
            <p:cNvPr id="19" name="Título 1">
              <a:extLst>
                <a:ext uri="{FF2B5EF4-FFF2-40B4-BE49-F238E27FC236}">
                  <a16:creationId xmlns="" xmlns:a16="http://schemas.microsoft.com/office/drawing/2014/main" id="{BD67A6D8-E96F-4E71-A0D7-4D2926CB3363}"/>
                </a:ext>
              </a:extLst>
            </p:cNvPr>
            <p:cNvSpPr txBox="1">
              <a:spLocks/>
            </p:cNvSpPr>
            <p:nvPr/>
          </p:nvSpPr>
          <p:spPr>
            <a:xfrm>
              <a:off x="3609274" y="443619"/>
              <a:ext cx="6869750" cy="548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Auditoría de Desempeño Coordinada ODS</a:t>
              </a:r>
              <a:r>
                <a:rPr lang="es-419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s-419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“Igualdad de Género”</a:t>
              </a:r>
              <a:endPara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8323384" y="202809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3" y="6038184"/>
            <a:ext cx="1811226" cy="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4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Graphic spid="16" grpId="0">
        <p:bldAsOne/>
      </p:bldGraphic>
      <p:bldP spid="17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0"/>
          <a:stretch/>
        </p:blipFill>
        <p:spPr>
          <a:xfrm>
            <a:off x="144584" y="373224"/>
            <a:ext cx="1424097" cy="62515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3" y="6038184"/>
            <a:ext cx="1811226" cy="77095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1642188" y="419096"/>
            <a:ext cx="9073436" cy="808581"/>
          </a:xfrm>
          <a:prstGeom prst="rect">
            <a:avLst/>
          </a:prstGeom>
        </p:spPr>
      </p:pic>
      <p:grpSp>
        <p:nvGrpSpPr>
          <p:cNvPr id="60" name="Grupo 59"/>
          <p:cNvGrpSpPr/>
          <p:nvPr/>
        </p:nvGrpSpPr>
        <p:grpSpPr>
          <a:xfrm>
            <a:off x="1678859" y="1705666"/>
            <a:ext cx="497927" cy="2331503"/>
            <a:chOff x="7248177" y="1733943"/>
            <a:chExt cx="229619" cy="2188491"/>
          </a:xfrm>
        </p:grpSpPr>
        <p:sp>
          <p:nvSpPr>
            <p:cNvPr id="62" name="Rectángulo 61"/>
            <p:cNvSpPr/>
            <p:nvPr/>
          </p:nvSpPr>
          <p:spPr>
            <a:xfrm>
              <a:off x="7248177" y="1733943"/>
              <a:ext cx="229619" cy="7588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s-ES" sz="4000" b="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7248177" y="3163549"/>
              <a:ext cx="229619" cy="7588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s-ES" sz="4000" b="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82595" y="1342471"/>
            <a:ext cx="10555666" cy="4695713"/>
            <a:chOff x="6910996" y="891535"/>
            <a:chExt cx="4946468" cy="5034014"/>
          </a:xfrm>
        </p:grpSpPr>
        <p:graphicFrame>
          <p:nvGraphicFramePr>
            <p:cNvPr id="71" name="Diagrama 70"/>
            <p:cNvGraphicFramePr/>
            <p:nvPr>
              <p:extLst>
                <p:ext uri="{D42A27DB-BD31-4B8C-83A1-F6EECF244321}">
                  <p14:modId xmlns:p14="http://schemas.microsoft.com/office/powerpoint/2010/main" val="992538270"/>
                </p:ext>
              </p:extLst>
            </p:nvPr>
          </p:nvGraphicFramePr>
          <p:xfrm>
            <a:off x="6910996" y="1442506"/>
            <a:ext cx="4946468" cy="44830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72" name="Grupo 71"/>
            <p:cNvGrpSpPr/>
            <p:nvPr/>
          </p:nvGrpSpPr>
          <p:grpSpPr>
            <a:xfrm>
              <a:off x="7618521" y="1868153"/>
              <a:ext cx="229619" cy="2188491"/>
              <a:chOff x="7248177" y="1733943"/>
              <a:chExt cx="229619" cy="2188491"/>
            </a:xfrm>
          </p:grpSpPr>
          <p:sp>
            <p:nvSpPr>
              <p:cNvPr id="74" name="Rectángulo 73"/>
              <p:cNvSpPr/>
              <p:nvPr/>
            </p:nvSpPr>
            <p:spPr>
              <a:xfrm>
                <a:off x="7248177" y="1733943"/>
                <a:ext cx="229619" cy="7588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s-ES" sz="4000" b="0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Rectángulo 74"/>
              <p:cNvSpPr/>
              <p:nvPr/>
            </p:nvSpPr>
            <p:spPr>
              <a:xfrm>
                <a:off x="7248177" y="3163549"/>
                <a:ext cx="229619" cy="7588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s-ES" sz="4000" b="0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3" name="CuadroTexto 72"/>
            <p:cNvSpPr txBox="1"/>
            <p:nvPr/>
          </p:nvSpPr>
          <p:spPr>
            <a:xfrm>
              <a:off x="7769027" y="891535"/>
              <a:ext cx="3601763" cy="4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HALLAZGOS DE AUDITORÍA </a:t>
              </a:r>
              <a:endParaRPr lang="es-CO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ítulo 1">
            <a:extLst>
              <a:ext uri="{FF2B5EF4-FFF2-40B4-BE49-F238E27FC236}">
                <a16:creationId xmlns="" xmlns:a16="http://schemas.microsoft.com/office/drawing/2014/main" id="{BD67A6D8-E96F-4E71-A0D7-4D2926CB3363}"/>
              </a:ext>
            </a:extLst>
          </p:cNvPr>
          <p:cNvSpPr txBox="1">
            <a:spLocks/>
          </p:cNvSpPr>
          <p:nvPr/>
        </p:nvSpPr>
        <p:spPr>
          <a:xfrm>
            <a:off x="1642188" y="545217"/>
            <a:ext cx="9073436" cy="548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Auditoría de Desempeño Coordinada ODS</a:t>
            </a:r>
            <a:r>
              <a:rPr lang="es-419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419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419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“Igualdad de Género”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3701329" y="238672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85395" y="4366645"/>
            <a:ext cx="58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6456662" y="438371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58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0"/>
          <a:stretch/>
        </p:blipFill>
        <p:spPr>
          <a:xfrm>
            <a:off x="483840" y="291206"/>
            <a:ext cx="1646771" cy="722902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299855" y="340462"/>
            <a:ext cx="8382428" cy="795103"/>
            <a:chOff x="3524188" y="330692"/>
            <a:chExt cx="7183435" cy="79510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" t="70396" r="286" b="15962"/>
            <a:stretch/>
          </p:blipFill>
          <p:spPr>
            <a:xfrm rot="10800000">
              <a:off x="3524188" y="330692"/>
              <a:ext cx="7183435" cy="795103"/>
            </a:xfrm>
            <a:prstGeom prst="rect">
              <a:avLst/>
            </a:prstGeom>
          </p:spPr>
        </p:pic>
        <p:sp>
          <p:nvSpPr>
            <p:cNvPr id="19" name="Título 1">
              <a:extLst>
                <a:ext uri="{FF2B5EF4-FFF2-40B4-BE49-F238E27FC236}">
                  <a16:creationId xmlns="" xmlns:a16="http://schemas.microsoft.com/office/drawing/2014/main" id="{BD67A6D8-E96F-4E71-A0D7-4D2926CB3363}"/>
                </a:ext>
              </a:extLst>
            </p:cNvPr>
            <p:cNvSpPr txBox="1">
              <a:spLocks/>
            </p:cNvSpPr>
            <p:nvPr/>
          </p:nvSpPr>
          <p:spPr>
            <a:xfrm>
              <a:off x="3609274" y="443619"/>
              <a:ext cx="6869750" cy="548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Auditoría de Desempeño Coordinada ODS</a:t>
              </a:r>
              <a:r>
                <a:rPr lang="es-419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s-MX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 de la Pobreza” EN </a:t>
              </a:r>
              <a:r>
                <a:rPr lang="es-MX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BOGOTÁ</a:t>
              </a:r>
              <a:endPara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3" y="6038184"/>
            <a:ext cx="1811226" cy="770953"/>
          </a:xfrm>
          <a:prstGeom prst="rect">
            <a:avLst/>
          </a:prstGeom>
        </p:spPr>
      </p:pic>
      <p:grpSp>
        <p:nvGrpSpPr>
          <p:cNvPr id="25" name="Google Shape;119;p43"/>
          <p:cNvGrpSpPr/>
          <p:nvPr/>
        </p:nvGrpSpPr>
        <p:grpSpPr>
          <a:xfrm>
            <a:off x="1548714" y="1688757"/>
            <a:ext cx="3787071" cy="4307437"/>
            <a:chOff x="0" y="8317"/>
            <a:chExt cx="4332009" cy="4835161"/>
          </a:xfrm>
        </p:grpSpPr>
        <p:sp>
          <p:nvSpPr>
            <p:cNvPr id="26" name="Google Shape;120;p43"/>
            <p:cNvSpPr/>
            <p:nvPr/>
          </p:nvSpPr>
          <p:spPr>
            <a:xfrm>
              <a:off x="0" y="554438"/>
              <a:ext cx="4264666" cy="9324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" name="Google Shape;121;p43"/>
            <p:cNvSpPr/>
            <p:nvPr/>
          </p:nvSpPr>
          <p:spPr>
            <a:xfrm>
              <a:off x="253053" y="8317"/>
              <a:ext cx="3732966" cy="12238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D66E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8" name="Google Shape;122;p43"/>
            <p:cNvSpPr txBox="1"/>
            <p:nvPr/>
          </p:nvSpPr>
          <p:spPr>
            <a:xfrm>
              <a:off x="292509" y="106671"/>
              <a:ext cx="3679647" cy="98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900" tIns="0" rIns="13390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 i="0" u="none" strike="noStrike" cap="none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Objetivo 1 –</a:t>
              </a:r>
              <a:r>
                <a:rPr lang="es-CO" sz="1200" b="0" i="0" u="none" strike="noStrike" cap="none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Determinar y evaluar los proyectos de inversión y las acciones que ha implementado el Distrito Capital, para aportar al ODS 1 de la Agenda 2030.</a:t>
              </a:r>
              <a:endParaRPr sz="12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Google Shape;123;p43"/>
            <p:cNvSpPr/>
            <p:nvPr/>
          </p:nvSpPr>
          <p:spPr>
            <a:xfrm>
              <a:off x="67343" y="2241988"/>
              <a:ext cx="4264666" cy="9324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" name="Google Shape;124;p43"/>
            <p:cNvSpPr/>
            <p:nvPr/>
          </p:nvSpPr>
          <p:spPr>
            <a:xfrm>
              <a:off x="253055" y="1686637"/>
              <a:ext cx="3874313" cy="13717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D66E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" name="Google Shape;125;p43"/>
            <p:cNvSpPr txBox="1"/>
            <p:nvPr/>
          </p:nvSpPr>
          <p:spPr>
            <a:xfrm>
              <a:off x="306372" y="1739956"/>
              <a:ext cx="3820995" cy="1318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900" tIns="0" rIns="13390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 i="0" u="none" strike="noStrike" cap="none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Objetivo 2 - </a:t>
              </a:r>
              <a:r>
                <a:rPr lang="es-CO" sz="1200" b="0" i="0" u="none" strike="noStrike" cap="none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Establecer si el Distrito Capital ha identificado y garantizado los recursos y capacidades (medios de implementación) necesarios para llevar a cabo el ODS 1, en el marco de la Agenda 2030. </a:t>
              </a:r>
              <a:endParaRPr sz="12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126;p43"/>
            <p:cNvSpPr/>
            <p:nvPr/>
          </p:nvSpPr>
          <p:spPr>
            <a:xfrm>
              <a:off x="0" y="3911078"/>
              <a:ext cx="4264666" cy="9324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" name="Google Shape;127;p43"/>
            <p:cNvSpPr/>
            <p:nvPr/>
          </p:nvSpPr>
          <p:spPr>
            <a:xfrm>
              <a:off x="270167" y="3366624"/>
              <a:ext cx="3857199" cy="142814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D66E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" name="Google Shape;128;p43"/>
            <p:cNvSpPr txBox="1"/>
            <p:nvPr/>
          </p:nvSpPr>
          <p:spPr>
            <a:xfrm>
              <a:off x="306373" y="3471479"/>
              <a:ext cx="3820994" cy="1229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900" tIns="0" rIns="13390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 i="0" u="none" strike="noStrike" cap="none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Objetivo 3 - </a:t>
              </a:r>
              <a:r>
                <a:rPr lang="es-CO" sz="1200" b="0" i="0" u="none" strike="noStrike" cap="none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Evaluar si el Distrito Capital ha establecido mecanismos para dar seguimiento, examinar y presentar informes sobre el progreso en la implementación del ODS 1, en el marco de la Agenda 2030.</a:t>
              </a:r>
              <a:endParaRPr sz="12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2130611" y="123942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r>
              <a:rPr lang="es-CO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  <a:endParaRPr lang="es-CO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6407336" y="1417808"/>
            <a:ext cx="5048230" cy="4801673"/>
            <a:chOff x="3419112" y="1444687"/>
            <a:chExt cx="5048230" cy="4801673"/>
          </a:xfrm>
        </p:grpSpPr>
        <p:grpSp>
          <p:nvGrpSpPr>
            <p:cNvPr id="21" name="Grupo 20"/>
            <p:cNvGrpSpPr/>
            <p:nvPr/>
          </p:nvGrpSpPr>
          <p:grpSpPr>
            <a:xfrm>
              <a:off x="3419112" y="1444687"/>
              <a:ext cx="5048230" cy="4801673"/>
              <a:chOff x="6201661" y="1239128"/>
              <a:chExt cx="5048230" cy="4801673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6201661" y="1239128"/>
                <a:ext cx="5048230" cy="4801673"/>
                <a:chOff x="6910996" y="984786"/>
                <a:chExt cx="4946468" cy="4940763"/>
              </a:xfrm>
            </p:grpSpPr>
            <p:graphicFrame>
              <p:nvGraphicFramePr>
                <p:cNvPr id="6" name="Diagrama 5"/>
                <p:cNvGraphicFramePr/>
                <p:nvPr>
                  <p:extLst/>
                </p:nvPr>
              </p:nvGraphicFramePr>
              <p:xfrm>
                <a:off x="6910996" y="1442506"/>
                <a:ext cx="4946468" cy="448304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7" name="Grupo 6"/>
                <p:cNvGrpSpPr/>
                <p:nvPr/>
              </p:nvGrpSpPr>
              <p:grpSpPr>
                <a:xfrm>
                  <a:off x="7618521" y="1868153"/>
                  <a:ext cx="229619" cy="2188491"/>
                  <a:chOff x="7248177" y="1733943"/>
                  <a:chExt cx="229619" cy="2188491"/>
                </a:xfrm>
              </p:grpSpPr>
              <p:sp>
                <p:nvSpPr>
                  <p:cNvPr id="9" name="Rectángulo 8"/>
                  <p:cNvSpPr/>
                  <p:nvPr/>
                </p:nvSpPr>
                <p:spPr>
                  <a:xfrm>
                    <a:off x="7248177" y="1733943"/>
                    <a:ext cx="229619" cy="75888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endParaRPr lang="es-ES" sz="40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" name="Rectángulo 9"/>
                  <p:cNvSpPr/>
                  <p:nvPr/>
                </p:nvSpPr>
                <p:spPr>
                  <a:xfrm>
                    <a:off x="7248177" y="3163549"/>
                    <a:ext cx="229619" cy="75888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endParaRPr lang="es-ES" sz="40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8" name="CuadroTexto 7"/>
                <p:cNvSpPr txBox="1"/>
                <p:nvPr/>
              </p:nvSpPr>
              <p:spPr>
                <a:xfrm>
                  <a:off x="7227463" y="984786"/>
                  <a:ext cx="4107630" cy="41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419" sz="2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HALLAZGOS NIVEL DISTRITAL</a:t>
                  </a:r>
                  <a:endParaRPr lang="es-CO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" name="CuadroTexto 2"/>
              <p:cNvSpPr txBox="1"/>
              <p:nvPr/>
            </p:nvSpPr>
            <p:spPr>
              <a:xfrm>
                <a:off x="7000415" y="1955912"/>
                <a:ext cx="5693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5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s-CO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7040913" y="3332379"/>
                <a:ext cx="5693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5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s-CO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6982966" y="4709128"/>
                <a:ext cx="5693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5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s-CO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7790869" y="1977820"/>
                <a:ext cx="26589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lvl="0" algn="just">
                  <a:defRPr sz="1400" i="1"/>
                </a:lvl1pPr>
              </a:lstStyle>
              <a:p>
                <a:r>
                  <a:rPr lang="es-MX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Diferencias e incoherencias en la identificación de los Programas asociados al ODS 1 entre el PDDBMPT y los diferentes reportes realizados por los sujetos de control evaluados.</a:t>
                </a:r>
                <a:endParaRPr lang="es-CO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CuadroTexto 45"/>
            <p:cNvSpPr txBox="1"/>
            <p:nvPr/>
          </p:nvSpPr>
          <p:spPr>
            <a:xfrm>
              <a:off x="5009874" y="3837972"/>
              <a:ext cx="26589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lvl="0" algn="just">
                <a:defRPr sz="1400" i="1"/>
              </a:lvl1pPr>
            </a:lstStyle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El Distrito Capital no identificó los recursos para la implementación del ODS 1.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008082" y="5116936"/>
              <a:ext cx="2658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MX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Ausencia </a:t>
              </a:r>
              <a:r>
                <a:rPr lang="es-MX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de mecanismos de monitoreo y seguimiento de la implementación del ODS </a:t>
              </a:r>
              <a:r>
                <a:rPr lang="es-MX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s-MX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73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0"/>
          <a:stretch/>
        </p:blipFill>
        <p:spPr>
          <a:xfrm>
            <a:off x="483840" y="291206"/>
            <a:ext cx="1646771" cy="722902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299855" y="340462"/>
            <a:ext cx="8382428" cy="795103"/>
            <a:chOff x="3524188" y="330692"/>
            <a:chExt cx="7183435" cy="79510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" t="70396" r="286" b="15962"/>
            <a:stretch/>
          </p:blipFill>
          <p:spPr>
            <a:xfrm rot="10800000">
              <a:off x="3524188" y="330692"/>
              <a:ext cx="7183435" cy="795103"/>
            </a:xfrm>
            <a:prstGeom prst="rect">
              <a:avLst/>
            </a:prstGeom>
          </p:spPr>
        </p:pic>
        <p:sp>
          <p:nvSpPr>
            <p:cNvPr id="19" name="Título 1">
              <a:extLst>
                <a:ext uri="{FF2B5EF4-FFF2-40B4-BE49-F238E27FC236}">
                  <a16:creationId xmlns="" xmlns:a16="http://schemas.microsoft.com/office/drawing/2014/main" id="{BD67A6D8-E96F-4E71-A0D7-4D2926CB3363}"/>
                </a:ext>
              </a:extLst>
            </p:cNvPr>
            <p:cNvSpPr txBox="1">
              <a:spLocks/>
            </p:cNvSpPr>
            <p:nvPr/>
          </p:nvSpPr>
          <p:spPr>
            <a:xfrm>
              <a:off x="3609274" y="443619"/>
              <a:ext cx="6869750" cy="548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Auditoría de Desempeño Coordinada ODS</a:t>
              </a:r>
              <a:r>
                <a:rPr lang="es-419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s-MX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 de la Pobreza” EN </a:t>
              </a:r>
              <a:r>
                <a:rPr lang="es-MX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BOGOTÁ</a:t>
              </a:r>
              <a:endPara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3" y="6038184"/>
            <a:ext cx="1811226" cy="770953"/>
          </a:xfrm>
          <a:prstGeom prst="rect">
            <a:avLst/>
          </a:prstGeom>
        </p:spPr>
      </p:pic>
      <p:graphicFrame>
        <p:nvGraphicFramePr>
          <p:cNvPr id="57" name="Diagrama 56"/>
          <p:cNvGraphicFramePr/>
          <p:nvPr>
            <p:extLst>
              <p:ext uri="{D42A27DB-BD31-4B8C-83A1-F6EECF244321}">
                <p14:modId xmlns:p14="http://schemas.microsoft.com/office/powerpoint/2010/main" val="672866548"/>
              </p:ext>
            </p:extLst>
          </p:nvPr>
        </p:nvGraphicFramePr>
        <p:xfrm>
          <a:off x="763195" y="1617900"/>
          <a:ext cx="10988539" cy="451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9" name="CuadroTexto 58"/>
          <p:cNvSpPr txBox="1"/>
          <p:nvPr/>
        </p:nvSpPr>
        <p:spPr>
          <a:xfrm>
            <a:off x="1022531" y="443780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660403" y="452373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655867" y="1248494"/>
            <a:ext cx="750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HALLAZGOS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NIVEL LOCAL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2015161" y="228726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2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0"/>
          <a:stretch/>
        </p:blipFill>
        <p:spPr>
          <a:xfrm>
            <a:off x="82458" y="392223"/>
            <a:ext cx="1563856" cy="686504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783473" y="338327"/>
            <a:ext cx="8979014" cy="978405"/>
            <a:chOff x="3633919" y="390734"/>
            <a:chExt cx="7183435" cy="58573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" t="70396" r="286" b="15962"/>
            <a:stretch/>
          </p:blipFill>
          <p:spPr>
            <a:xfrm rot="10800000">
              <a:off x="3633919" y="390734"/>
              <a:ext cx="7183435" cy="585734"/>
            </a:xfrm>
            <a:prstGeom prst="rect">
              <a:avLst/>
            </a:prstGeom>
          </p:spPr>
        </p:pic>
        <p:sp>
          <p:nvSpPr>
            <p:cNvPr id="19" name="Título 1">
              <a:extLst>
                <a:ext uri="{FF2B5EF4-FFF2-40B4-BE49-F238E27FC236}">
                  <a16:creationId xmlns="" xmlns:a16="http://schemas.microsoft.com/office/drawing/2014/main" id="{BD67A6D8-E96F-4E71-A0D7-4D2926CB3363}"/>
                </a:ext>
              </a:extLst>
            </p:cNvPr>
            <p:cNvSpPr txBox="1">
              <a:spLocks/>
            </p:cNvSpPr>
            <p:nvPr/>
          </p:nvSpPr>
          <p:spPr>
            <a:xfrm>
              <a:off x="3704375" y="405300"/>
              <a:ext cx="6869750" cy="5482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– 2020 Auditoría de Desempeño </a:t>
              </a:r>
              <a:r>
                <a:rPr lang="es-MX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Relevamiento y evaluación de políticas implementadas con la finalidad de dar cumplimiento al ODS 1 desde la perspectiva de género (ODS 5) en el Distrito Capital, en el marco de la </a:t>
              </a:r>
              <a:r>
                <a:rPr lang="es-MX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auditoría </a:t>
              </a:r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coordinada orientada por EFSUR y liderada por la EFS de Argentina.</a:t>
              </a:r>
              <a:endPara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765311" y="1554978"/>
            <a:ext cx="4437791" cy="4697605"/>
            <a:chOff x="7323095" y="1531010"/>
            <a:chExt cx="4437791" cy="4697605"/>
          </a:xfrm>
        </p:grpSpPr>
        <p:grpSp>
          <p:nvGrpSpPr>
            <p:cNvPr id="5" name="Grupo 4"/>
            <p:cNvGrpSpPr/>
            <p:nvPr/>
          </p:nvGrpSpPr>
          <p:grpSpPr>
            <a:xfrm>
              <a:off x="7323095" y="1531010"/>
              <a:ext cx="4437791" cy="4697605"/>
              <a:chOff x="6883450" y="1204249"/>
              <a:chExt cx="4946468" cy="4721300"/>
            </a:xfrm>
          </p:grpSpPr>
          <p:graphicFrame>
            <p:nvGraphicFramePr>
              <p:cNvPr id="6" name="Diagrama 5"/>
              <p:cNvGraphicFramePr/>
              <p:nvPr>
                <p:extLst>
                  <p:ext uri="{D42A27DB-BD31-4B8C-83A1-F6EECF244321}">
                    <p14:modId xmlns:p14="http://schemas.microsoft.com/office/powerpoint/2010/main" val="4291931440"/>
                  </p:ext>
                </p:extLst>
              </p:nvPr>
            </p:nvGraphicFramePr>
            <p:xfrm>
              <a:off x="6883450" y="1442506"/>
              <a:ext cx="4946468" cy="44830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pSp>
            <p:nvGrpSpPr>
              <p:cNvPr id="7" name="Grupo 6"/>
              <p:cNvGrpSpPr/>
              <p:nvPr/>
            </p:nvGrpSpPr>
            <p:grpSpPr>
              <a:xfrm>
                <a:off x="7618521" y="1868153"/>
                <a:ext cx="229619" cy="2188491"/>
                <a:chOff x="7248177" y="1733943"/>
                <a:chExt cx="229619" cy="2188491"/>
              </a:xfrm>
            </p:grpSpPr>
            <p:sp>
              <p:nvSpPr>
                <p:cNvPr id="9" name="Rectángulo 8"/>
                <p:cNvSpPr/>
                <p:nvPr/>
              </p:nvSpPr>
              <p:spPr>
                <a:xfrm>
                  <a:off x="7248177" y="1733943"/>
                  <a:ext cx="229619" cy="75888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endParaRPr lang="es-ES" sz="40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Rectángulo 9"/>
                <p:cNvSpPr/>
                <p:nvPr/>
              </p:nvSpPr>
              <p:spPr>
                <a:xfrm>
                  <a:off x="7248177" y="3163549"/>
                  <a:ext cx="229619" cy="75888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endParaRPr lang="es-ES" sz="40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CuadroTexto 7"/>
              <p:cNvSpPr txBox="1"/>
              <p:nvPr/>
            </p:nvSpPr>
            <p:spPr>
              <a:xfrm>
                <a:off x="7955507" y="1204249"/>
                <a:ext cx="3601763" cy="32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419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OBJETIVOS ESPECÍFICOS</a:t>
                </a:r>
                <a:endParaRPr lang="es-CO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CuadroTexto 2"/>
            <p:cNvSpPr txBox="1"/>
            <p:nvPr/>
          </p:nvSpPr>
          <p:spPr>
            <a:xfrm>
              <a:off x="7817748" y="2067891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875648" y="3553706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875648" y="4834079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3" y="6038184"/>
            <a:ext cx="1811226" cy="770953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702040" y="1664578"/>
            <a:ext cx="6287965" cy="4573249"/>
          </a:xfrm>
          <a:prstGeom prst="rightArrow">
            <a:avLst>
              <a:gd name="adj1" fmla="val 62390"/>
              <a:gd name="adj2" fmla="val 4487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la eficacia, eficiencia y economicidad de las acciones emprendidas por el gobierno para erradicar la Pobreza (ODS1), específicamente sobre la meta 1.2 (1.2.2 pobreza multidimensional) y meta 1.4 (1.4.1 servicios básicos), con perspectiva de 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énero (ODS5), período 2015 hasta agosto 2019.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3770" y="199447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9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15445" y="3369548"/>
            <a:ext cx="413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Ejercer la vigilancia y control a la gestión fiscal de los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sujetos,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aras del mejoramiento de la calidad de vida de los ciudadanos del Distrito Capital.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2880" y="484816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VIGILANCIA Y CONTROL A LA GESTIÓN </a:t>
            </a:r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" y="1826430"/>
            <a:ext cx="6393766" cy="3694176"/>
          </a:xfrm>
          <a:prstGeom prst="round2DiagRect">
            <a:avLst>
              <a:gd name="adj1" fmla="val 1231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5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18" y="3840480"/>
            <a:ext cx="3229058" cy="13744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3464" y="2559618"/>
            <a:ext cx="77724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BENEFICIOS </a:t>
            </a:r>
          </a:p>
          <a:p>
            <a:r>
              <a:rPr lang="en-US" sz="4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 CONTROL </a:t>
            </a:r>
            <a:r>
              <a:rPr lang="es-CO" sz="4000" b="1" dirty="0" smtClean="0">
                <a:solidFill>
                  <a:schemeClr val="lt1"/>
                </a:solidFill>
                <a:latin typeface="Arial"/>
                <a:cs typeface="Arial"/>
                <a:sym typeface="Arial"/>
              </a:rPr>
              <a:t>FISCAL</a:t>
            </a:r>
            <a:endParaRPr lang="es-CO" sz="66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2004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2258" y="1427564"/>
            <a:ext cx="1984931" cy="33855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 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en millones de pesos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4159" y="4588418"/>
            <a:ext cx="591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POR CADA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INVERTIDO EN LA CONTRALORÍA DE 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BOGOTÁ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VIGENCIA 2016 A 2019</a:t>
            </a:r>
            <a:r>
              <a:rPr lang="es-419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SE RETRIBUYERON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DISTRITO CAPITAL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$106,74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4159" y="4527205"/>
            <a:ext cx="5857185" cy="1132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orma libre: forma 26">
            <a:extLst>
              <a:ext uri="{FF2B5EF4-FFF2-40B4-BE49-F238E27FC236}">
                <a16:creationId xmlns="" xmlns:a16="http://schemas.microsoft.com/office/drawing/2014/main" id="{9BFE8CE1-CB89-4023-91AA-78B25D1B7C73}"/>
              </a:ext>
            </a:extLst>
          </p:cNvPr>
          <p:cNvSpPr/>
          <p:nvPr/>
        </p:nvSpPr>
        <p:spPr>
          <a:xfrm>
            <a:off x="6988085" y="2912105"/>
            <a:ext cx="1841625" cy="949588"/>
          </a:xfrm>
          <a:custGeom>
            <a:avLst/>
            <a:gdLst>
              <a:gd name="connsiteX0" fmla="*/ 0 w 1841625"/>
              <a:gd name="connsiteY0" fmla="*/ 0 h 949588"/>
              <a:gd name="connsiteX1" fmla="*/ 1841625 w 1841625"/>
              <a:gd name="connsiteY1" fmla="*/ 0 h 949588"/>
              <a:gd name="connsiteX2" fmla="*/ 1841625 w 1841625"/>
              <a:gd name="connsiteY2" fmla="*/ 949588 h 949588"/>
              <a:gd name="connsiteX3" fmla="*/ 0 w 1841625"/>
              <a:gd name="connsiteY3" fmla="*/ 949588 h 949588"/>
              <a:gd name="connsiteX4" fmla="*/ 0 w 1841625"/>
              <a:gd name="connsiteY4" fmla="*/ 0 h 94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625" h="949588">
                <a:moveTo>
                  <a:pt x="0" y="0"/>
                </a:moveTo>
                <a:lnTo>
                  <a:pt x="1841625" y="0"/>
                </a:lnTo>
                <a:lnTo>
                  <a:pt x="1841625" y="949588"/>
                </a:lnTo>
                <a:lnTo>
                  <a:pt x="0" y="9495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011437" y="2086243"/>
            <a:ext cx="1897501" cy="3063133"/>
            <a:chOff x="9547664" y="901884"/>
            <a:chExt cx="1940339" cy="3337189"/>
          </a:xfrm>
        </p:grpSpPr>
        <p:sp>
          <p:nvSpPr>
            <p:cNvPr id="28" name="Elipse 27" descr="Objetivo">
              <a:extLst>
                <a:ext uri="{FF2B5EF4-FFF2-40B4-BE49-F238E27FC236}">
                  <a16:creationId xmlns="" xmlns:a16="http://schemas.microsoft.com/office/drawing/2014/main" id="{2214462C-427A-4D31-BF7B-6FD4EF41FA3F}"/>
                </a:ext>
              </a:extLst>
            </p:cNvPr>
            <p:cNvSpPr/>
            <p:nvPr/>
          </p:nvSpPr>
          <p:spPr>
            <a:xfrm>
              <a:off x="9615852" y="2993120"/>
              <a:ext cx="517957" cy="517958"/>
            </a:xfrm>
            <a:prstGeom prst="ellipse">
              <a:avLst/>
            </a:prstGeom>
            <a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orma libre: forma 28">
              <a:extLst>
                <a:ext uri="{FF2B5EF4-FFF2-40B4-BE49-F238E27FC236}">
                  <a16:creationId xmlns="" xmlns:a16="http://schemas.microsoft.com/office/drawing/2014/main" id="{E003F389-61A3-4AC8-BFB3-2C7A90D4B1DA}"/>
                </a:ext>
              </a:extLst>
            </p:cNvPr>
            <p:cNvSpPr/>
            <p:nvPr/>
          </p:nvSpPr>
          <p:spPr>
            <a:xfrm>
              <a:off x="10096345" y="2991785"/>
              <a:ext cx="998845" cy="517958"/>
            </a:xfrm>
            <a:custGeom>
              <a:avLst/>
              <a:gdLst>
                <a:gd name="connsiteX0" fmla="*/ 0 w 659109"/>
                <a:gd name="connsiteY0" fmla="*/ 0 h 517957"/>
                <a:gd name="connsiteX1" fmla="*/ 659109 w 659109"/>
                <a:gd name="connsiteY1" fmla="*/ 0 h 517957"/>
                <a:gd name="connsiteX2" fmla="*/ 659109 w 659109"/>
                <a:gd name="connsiteY2" fmla="*/ 517957 h 517957"/>
                <a:gd name="connsiteX3" fmla="*/ 0 w 659109"/>
                <a:gd name="connsiteY3" fmla="*/ 517957 h 517957"/>
                <a:gd name="connsiteX4" fmla="*/ 0 w 659109"/>
                <a:gd name="connsiteY4" fmla="*/ 0 h 5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09" h="517957">
                  <a:moveTo>
                    <a:pt x="0" y="0"/>
                  </a:moveTo>
                  <a:lnTo>
                    <a:pt x="659109" y="0"/>
                  </a:lnTo>
                  <a:lnTo>
                    <a:pt x="659109" y="517957"/>
                  </a:lnTo>
                  <a:lnTo>
                    <a:pt x="0" y="5179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COBRO COACTIVO</a:t>
              </a:r>
              <a:endParaRPr lang="es-CO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lipse 29" descr="Lupa">
              <a:extLst>
                <a:ext uri="{FF2B5EF4-FFF2-40B4-BE49-F238E27FC236}">
                  <a16:creationId xmlns="" xmlns:a16="http://schemas.microsoft.com/office/drawing/2014/main" id="{F57D4A6C-4E97-46B9-A215-520086E4182A}"/>
                </a:ext>
              </a:extLst>
            </p:cNvPr>
            <p:cNvSpPr/>
            <p:nvPr/>
          </p:nvSpPr>
          <p:spPr>
            <a:xfrm>
              <a:off x="9603768" y="1585392"/>
              <a:ext cx="517957" cy="517957"/>
            </a:xfrm>
            <a:prstGeom prst="ellipse">
              <a:avLst/>
            </a:prstGeom>
            <a:blipFill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orma libre: forma 30">
              <a:extLst>
                <a:ext uri="{FF2B5EF4-FFF2-40B4-BE49-F238E27FC236}">
                  <a16:creationId xmlns="" xmlns:a16="http://schemas.microsoft.com/office/drawing/2014/main" id="{504A5840-7865-4B47-8CD3-3203A3795026}"/>
                </a:ext>
              </a:extLst>
            </p:cNvPr>
            <p:cNvSpPr/>
            <p:nvPr/>
          </p:nvSpPr>
          <p:spPr>
            <a:xfrm>
              <a:off x="10121725" y="1584056"/>
              <a:ext cx="1217042" cy="517957"/>
            </a:xfrm>
            <a:custGeom>
              <a:avLst/>
              <a:gdLst>
                <a:gd name="connsiteX0" fmla="*/ 0 w 920457"/>
                <a:gd name="connsiteY0" fmla="*/ 0 h 517957"/>
                <a:gd name="connsiteX1" fmla="*/ 920457 w 920457"/>
                <a:gd name="connsiteY1" fmla="*/ 0 h 517957"/>
                <a:gd name="connsiteX2" fmla="*/ 920457 w 920457"/>
                <a:gd name="connsiteY2" fmla="*/ 517957 h 517957"/>
                <a:gd name="connsiteX3" fmla="*/ 0 w 920457"/>
                <a:gd name="connsiteY3" fmla="*/ 517957 h 517957"/>
                <a:gd name="connsiteX4" fmla="*/ 0 w 920457"/>
                <a:gd name="connsiteY4" fmla="*/ 0 h 5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57" h="517957">
                  <a:moveTo>
                    <a:pt x="0" y="0"/>
                  </a:moveTo>
                  <a:lnTo>
                    <a:pt x="920457" y="0"/>
                  </a:lnTo>
                  <a:lnTo>
                    <a:pt x="920457" y="517957"/>
                  </a:lnTo>
                  <a:lnTo>
                    <a:pt x="0" y="5179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INDAGACIONES PRELIMINARES</a:t>
              </a:r>
              <a:endParaRPr lang="es-CO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Elipse 31" descr="Portapapeles">
              <a:extLst>
                <a:ext uri="{FF2B5EF4-FFF2-40B4-BE49-F238E27FC236}">
                  <a16:creationId xmlns="" xmlns:a16="http://schemas.microsoft.com/office/drawing/2014/main" id="{D4F69B1B-A8F5-4643-8A51-CBF366599138}"/>
                </a:ext>
              </a:extLst>
            </p:cNvPr>
            <p:cNvSpPr/>
            <p:nvPr/>
          </p:nvSpPr>
          <p:spPr>
            <a:xfrm>
              <a:off x="9607313" y="2271218"/>
              <a:ext cx="517957" cy="517957"/>
            </a:xfrm>
            <a:prstGeom prst="ellipse">
              <a:avLst/>
            </a:prstGeom>
            <a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orma libre: forma 32">
              <a:extLst>
                <a:ext uri="{FF2B5EF4-FFF2-40B4-BE49-F238E27FC236}">
                  <a16:creationId xmlns="" xmlns:a16="http://schemas.microsoft.com/office/drawing/2014/main" id="{23696D79-0B07-4891-B270-642EA39985D5}"/>
                </a:ext>
              </a:extLst>
            </p:cNvPr>
            <p:cNvSpPr/>
            <p:nvPr/>
          </p:nvSpPr>
          <p:spPr>
            <a:xfrm>
              <a:off x="10201423" y="2280758"/>
              <a:ext cx="1011375" cy="517957"/>
            </a:xfrm>
            <a:custGeom>
              <a:avLst/>
              <a:gdLst>
                <a:gd name="connsiteX0" fmla="*/ 0 w 669208"/>
                <a:gd name="connsiteY0" fmla="*/ 0 h 517957"/>
                <a:gd name="connsiteX1" fmla="*/ 669208 w 669208"/>
                <a:gd name="connsiteY1" fmla="*/ 0 h 517957"/>
                <a:gd name="connsiteX2" fmla="*/ 669208 w 669208"/>
                <a:gd name="connsiteY2" fmla="*/ 517957 h 517957"/>
                <a:gd name="connsiteX3" fmla="*/ 0 w 669208"/>
                <a:gd name="connsiteY3" fmla="*/ 517957 h 517957"/>
                <a:gd name="connsiteX4" fmla="*/ 0 w 669208"/>
                <a:gd name="connsiteY4" fmla="*/ 0 h 5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08" h="517957">
                  <a:moveTo>
                    <a:pt x="0" y="0"/>
                  </a:moveTo>
                  <a:lnTo>
                    <a:pt x="669208" y="0"/>
                  </a:lnTo>
                  <a:lnTo>
                    <a:pt x="669208" y="517957"/>
                  </a:lnTo>
                  <a:lnTo>
                    <a:pt x="0" y="5179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INFORMES</a:t>
              </a:r>
              <a:endParaRPr lang="es-CO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ipse 33" descr="Audiencia objetivo">
              <a:extLst>
                <a:ext uri="{FF2B5EF4-FFF2-40B4-BE49-F238E27FC236}">
                  <a16:creationId xmlns="" xmlns:a16="http://schemas.microsoft.com/office/drawing/2014/main" id="{512AEEBA-392F-4D6E-B34B-7FF81494D1FE}"/>
                </a:ext>
              </a:extLst>
            </p:cNvPr>
            <p:cNvSpPr/>
            <p:nvPr/>
          </p:nvSpPr>
          <p:spPr>
            <a:xfrm>
              <a:off x="9547664" y="901884"/>
              <a:ext cx="517957" cy="517958"/>
            </a:xfrm>
            <a:prstGeom prst="ellipse">
              <a:avLst/>
            </a:prstGeom>
            <a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orma libre: forma 34">
              <a:extLst>
                <a:ext uri="{FF2B5EF4-FFF2-40B4-BE49-F238E27FC236}">
                  <a16:creationId xmlns="" xmlns:a16="http://schemas.microsoft.com/office/drawing/2014/main" id="{7221320B-1C51-4BEA-8CBF-E6DA2BB01A0A}"/>
                </a:ext>
              </a:extLst>
            </p:cNvPr>
            <p:cNvSpPr/>
            <p:nvPr/>
          </p:nvSpPr>
          <p:spPr>
            <a:xfrm>
              <a:off x="10093675" y="925267"/>
              <a:ext cx="1217041" cy="517958"/>
            </a:xfrm>
            <a:custGeom>
              <a:avLst/>
              <a:gdLst>
                <a:gd name="connsiteX0" fmla="*/ 0 w 786120"/>
                <a:gd name="connsiteY0" fmla="*/ 0 h 517957"/>
                <a:gd name="connsiteX1" fmla="*/ 786120 w 786120"/>
                <a:gd name="connsiteY1" fmla="*/ 0 h 517957"/>
                <a:gd name="connsiteX2" fmla="*/ 786120 w 786120"/>
                <a:gd name="connsiteY2" fmla="*/ 517957 h 517957"/>
                <a:gd name="connsiteX3" fmla="*/ 0 w 786120"/>
                <a:gd name="connsiteY3" fmla="*/ 517957 h 517957"/>
                <a:gd name="connsiteX4" fmla="*/ 0 w 786120"/>
                <a:gd name="connsiteY4" fmla="*/ 0 h 5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120" h="517957">
                  <a:moveTo>
                    <a:pt x="0" y="0"/>
                  </a:moveTo>
                  <a:lnTo>
                    <a:pt x="786120" y="0"/>
                  </a:lnTo>
                  <a:lnTo>
                    <a:pt x="786120" y="517957"/>
                  </a:lnTo>
                  <a:lnTo>
                    <a:pt x="0" y="5179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AUDITORÍAS </a:t>
              </a:r>
              <a:endParaRPr lang="es-CO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 descr="Dólar">
              <a:extLst>
                <a:ext uri="{FF2B5EF4-FFF2-40B4-BE49-F238E27FC236}">
                  <a16:creationId xmlns="" xmlns:a16="http://schemas.microsoft.com/office/drawing/2014/main" id="{569441BF-E05D-4414-8887-CE6AF5301778}"/>
                </a:ext>
              </a:extLst>
            </p:cNvPr>
            <p:cNvSpPr/>
            <p:nvPr/>
          </p:nvSpPr>
          <p:spPr>
            <a:xfrm>
              <a:off x="9597151" y="3696710"/>
              <a:ext cx="517957" cy="517957"/>
            </a:xfrm>
            <a:prstGeom prst="ellipse">
              <a:avLst/>
            </a:prstGeom>
            <a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flat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orma libre: forma 36">
              <a:extLst>
                <a:ext uri="{FF2B5EF4-FFF2-40B4-BE49-F238E27FC236}">
                  <a16:creationId xmlns="" xmlns:a16="http://schemas.microsoft.com/office/drawing/2014/main" id="{017F3529-109E-40D0-96B3-74A5C78056CD}"/>
                </a:ext>
              </a:extLst>
            </p:cNvPr>
            <p:cNvSpPr/>
            <p:nvPr/>
          </p:nvSpPr>
          <p:spPr>
            <a:xfrm>
              <a:off x="10150897" y="3721116"/>
              <a:ext cx="1337106" cy="517957"/>
            </a:xfrm>
            <a:custGeom>
              <a:avLst/>
              <a:gdLst>
                <a:gd name="connsiteX0" fmla="*/ 0 w 1140081"/>
                <a:gd name="connsiteY0" fmla="*/ 0 h 517957"/>
                <a:gd name="connsiteX1" fmla="*/ 1140081 w 1140081"/>
                <a:gd name="connsiteY1" fmla="*/ 0 h 517957"/>
                <a:gd name="connsiteX2" fmla="*/ 1140081 w 1140081"/>
                <a:gd name="connsiteY2" fmla="*/ 517957 h 517957"/>
                <a:gd name="connsiteX3" fmla="*/ 0 w 1140081"/>
                <a:gd name="connsiteY3" fmla="*/ 517957 h 517957"/>
                <a:gd name="connsiteX4" fmla="*/ 0 w 1140081"/>
                <a:gd name="connsiteY4" fmla="*/ 0 h 5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081" h="517957">
                  <a:moveTo>
                    <a:pt x="0" y="0"/>
                  </a:moveTo>
                  <a:lnTo>
                    <a:pt x="1140081" y="0"/>
                  </a:lnTo>
                  <a:lnTo>
                    <a:pt x="1140081" y="517957"/>
                  </a:lnTo>
                  <a:lnTo>
                    <a:pt x="0" y="5179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PROCESOS DE RESPONSABILIDAD FISCAL</a:t>
              </a:r>
              <a:endParaRPr lang="es-CO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07B957C3-4D94-47B4-AC78-E9B43647BFFF}"/>
              </a:ext>
            </a:extLst>
          </p:cNvPr>
          <p:cNvSpPr/>
          <p:nvPr/>
        </p:nvSpPr>
        <p:spPr>
          <a:xfrm>
            <a:off x="6450227" y="2099755"/>
            <a:ext cx="3393989" cy="3240001"/>
          </a:xfrm>
          <a:prstGeom prst="ellipse">
            <a:avLst/>
          </a:prstGeom>
          <a:solidFill>
            <a:srgbClr val="C00000"/>
          </a:solidFill>
          <a:ln>
            <a:solidFill>
              <a:srgbClr val="D771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urante</a:t>
            </a: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vigencias 2016 - 2019</a:t>
            </a:r>
            <a:r>
              <a:rPr lang="es-41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han generado beneficios del control fiscal por </a:t>
            </a:r>
          </a:p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$59,48</a:t>
            </a:r>
            <a:r>
              <a:rPr lang="es-419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419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419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billones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84915" y="499498"/>
            <a:ext cx="565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DEL CONTROL FISCAL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41377"/>
              </p:ext>
            </p:extLst>
          </p:nvPr>
        </p:nvGraphicFramePr>
        <p:xfrm>
          <a:off x="286541" y="1617867"/>
          <a:ext cx="5894803" cy="241982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6401">
                  <a:extLst>
                    <a:ext uri="{9D8B030D-6E8A-4147-A177-3AD203B41FA5}">
                      <a16:colId xmlns="" xmlns:a16="http://schemas.microsoft.com/office/drawing/2014/main" val="64979694"/>
                    </a:ext>
                  </a:extLst>
                </a:gridCol>
                <a:gridCol w="1418490">
                  <a:extLst>
                    <a:ext uri="{9D8B030D-6E8A-4147-A177-3AD203B41FA5}">
                      <a16:colId xmlns="" xmlns:a16="http://schemas.microsoft.com/office/drawing/2014/main" val="3788408775"/>
                    </a:ext>
                  </a:extLst>
                </a:gridCol>
                <a:gridCol w="1363932">
                  <a:extLst>
                    <a:ext uri="{9D8B030D-6E8A-4147-A177-3AD203B41FA5}">
                      <a16:colId xmlns="" xmlns:a16="http://schemas.microsoft.com/office/drawing/2014/main" val="575652028"/>
                    </a:ext>
                  </a:extLst>
                </a:gridCol>
                <a:gridCol w="1725980">
                  <a:extLst>
                    <a:ext uri="{9D8B030D-6E8A-4147-A177-3AD203B41FA5}">
                      <a16:colId xmlns="" xmlns:a16="http://schemas.microsoft.com/office/drawing/2014/main" val="1661087837"/>
                    </a:ext>
                  </a:extLst>
                </a:gridCol>
              </a:tblGrid>
              <a:tr h="683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 BENEFICIOS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O" sz="120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CO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</a:t>
                      </a:r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RETORNO DEL CONTROL FISCAL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2984269"/>
                  </a:ext>
                </a:extLst>
              </a:tr>
              <a:tr h="347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49.197.835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114.050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431,37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02941950"/>
                  </a:ext>
                </a:extLst>
              </a:tr>
              <a:tr h="347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311.571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130.640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56440076"/>
                  </a:ext>
                </a:extLst>
              </a:tr>
              <a:tr h="347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416.312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147.480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708085515"/>
                  </a:ext>
                </a:extLst>
              </a:tr>
              <a:tr h="347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9.559.086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165.108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547092980"/>
                  </a:ext>
                </a:extLst>
              </a:tr>
              <a:tr h="347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59.484.806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557.280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106,74 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8626987"/>
                  </a:ext>
                </a:extLst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18" y="3840480"/>
            <a:ext cx="3229058" cy="13744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5759" y="2746285"/>
            <a:ext cx="660196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PLANIFICACIÓN 2020</a:t>
            </a:r>
            <a:endParaRPr lang="es-CO" sz="80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2004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3090" y="478833"/>
            <a:ext cx="795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AUDITORÍA DISTRITAL (PAD) - 2020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" y="5952744"/>
            <a:ext cx="1811226" cy="77095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40183" y="1143345"/>
            <a:ext cx="5952151" cy="5113521"/>
            <a:chOff x="4089890" y="1077553"/>
            <a:chExt cx="8018848" cy="5406668"/>
          </a:xfrm>
        </p:grpSpPr>
        <p:graphicFrame>
          <p:nvGraphicFramePr>
            <p:cNvPr id="7" name="Diagrama 6"/>
            <p:cNvGraphicFramePr/>
            <p:nvPr>
              <p:extLst>
                <p:ext uri="{D42A27DB-BD31-4B8C-83A1-F6EECF244321}">
                  <p14:modId xmlns:p14="http://schemas.microsoft.com/office/powerpoint/2010/main" val="2640707002"/>
                </p:ext>
              </p:extLst>
            </p:nvPr>
          </p:nvGraphicFramePr>
          <p:xfrm>
            <a:off x="4131440" y="1077553"/>
            <a:ext cx="7977298" cy="5406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CuadroTexto 8"/>
            <p:cNvSpPr txBox="1"/>
            <p:nvPr/>
          </p:nvSpPr>
          <p:spPr>
            <a:xfrm>
              <a:off x="4089890" y="3273565"/>
              <a:ext cx="2821987" cy="14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</a:p>
            <a:p>
              <a:pPr algn="ctr"/>
              <a:r>
                <a:rPr lang="es-CO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AUDITORÍAS</a:t>
              </a:r>
            </a:p>
            <a:p>
              <a:pPr algn="ctr"/>
              <a:r>
                <a:rPr lang="es-CO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237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5"/>
          <a:stretch/>
        </p:blipFill>
        <p:spPr>
          <a:xfrm>
            <a:off x="5175379" y="1581020"/>
            <a:ext cx="6298163" cy="4176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89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b="740"/>
          <a:stretch/>
        </p:blipFill>
        <p:spPr>
          <a:xfrm>
            <a:off x="0" y="0"/>
            <a:ext cx="1220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8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58138"/>
            <a:ext cx="10715624" cy="6223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EEF72AF-ECEA-4A16-9314-4BAF4B68EFBC}"/>
              </a:ext>
            </a:extLst>
          </p:cNvPr>
          <p:cNvSpPr/>
          <p:nvPr/>
        </p:nvSpPr>
        <p:spPr>
          <a:xfrm>
            <a:off x="222576" y="425412"/>
            <a:ext cx="996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SUJETOS DE VIGILANCIA Y CONTROL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e0197bbf-d4d7-4e00-b3e7-43e1412406ad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1" y="1119498"/>
            <a:ext cx="7609539" cy="511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635002" y="1282509"/>
            <a:ext cx="1301249" cy="58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CULTURA, RECREACIÓN Y 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DEPORTE</a:t>
            </a:r>
          </a:p>
          <a:p>
            <a:pPr lvl="0" algn="ctr"/>
            <a:r>
              <a:rPr lang="es-CO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26368" y="1265457"/>
            <a:ext cx="1631919" cy="66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DESARROLLO ECONÓMICO, INDUSTRIA Y 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</a:p>
          <a:p>
            <a:pPr lvl="0" algn="ctr"/>
            <a:r>
              <a:rPr lang="es-CO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29846" y="2249178"/>
            <a:ext cx="103164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  <a:p>
            <a:pPr lvl="0"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79847" y="2952931"/>
            <a:ext cx="945454" cy="52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EQUIDAD Y 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</a:p>
          <a:p>
            <a:pPr lvl="0" algn="ctr"/>
            <a:r>
              <a:rPr lang="es-CO" sz="10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91194" y="3778856"/>
            <a:ext cx="792455" cy="391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</a:p>
          <a:p>
            <a:pPr lvl="0"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ES" sz="1050" dirty="0"/>
          </a:p>
        </p:txBody>
      </p:sp>
      <p:sp>
        <p:nvSpPr>
          <p:cNvPr id="15" name="Rectángulo 14"/>
          <p:cNvSpPr/>
          <p:nvPr/>
        </p:nvSpPr>
        <p:spPr>
          <a:xfrm>
            <a:off x="6507059" y="4525588"/>
            <a:ext cx="1069538" cy="5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HÁBITAT Y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  <a:p>
            <a:pPr lvl="0" algn="ctr"/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35310" y="5392273"/>
            <a:ext cx="768704" cy="406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HACIENDA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685429" y="5542222"/>
            <a:ext cx="1129524" cy="5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INTEGRACIÓN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lvl="0"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13609" y="5297269"/>
            <a:ext cx="985311" cy="52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JURÍDICA</a:t>
            </a:r>
          </a:p>
          <a:p>
            <a:pPr lvl="0"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11012" y="4642529"/>
            <a:ext cx="806426" cy="391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MOVILIDAD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19103" y="1391274"/>
            <a:ext cx="1476574" cy="61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PARTICIPACIÓN CIUDADANA Y DESARROLLO 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lvl="0"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85206" y="3081475"/>
            <a:ext cx="553545" cy="391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lvl="0"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5210" y="2195324"/>
            <a:ext cx="1030943" cy="59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SEGURIDAD, CONVIVENCIA Y 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JUSTICIA</a:t>
            </a:r>
          </a:p>
          <a:p>
            <a:pPr lvl="0" algn="ctr"/>
            <a:r>
              <a:rPr lang="es-CO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03047" y="3752579"/>
            <a:ext cx="959222" cy="52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</a:p>
          <a:p>
            <a:pPr lvl="0"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802963" y="4600886"/>
            <a:ext cx="257689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s-419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junio de 2019 </a:t>
            </a:r>
            <a:r>
              <a:rPr lang="es-CO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CO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s-CO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sujetos; se elimina el Fondo de Vigilancia y Seguridad que se encontraba en liquidación.</a:t>
            </a:r>
          </a:p>
        </p:txBody>
      </p:sp>
      <p:sp>
        <p:nvSpPr>
          <p:cNvPr id="25" name="Flecha izquierda 24"/>
          <p:cNvSpPr/>
          <p:nvPr/>
        </p:nvSpPr>
        <p:spPr>
          <a:xfrm>
            <a:off x="7629630" y="1666677"/>
            <a:ext cx="3596620" cy="1642765"/>
          </a:xfrm>
          <a:prstGeom prst="leftArrow">
            <a:avLst>
              <a:gd name="adj1" fmla="val 73801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254693" y="1935156"/>
            <a:ext cx="29715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 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+363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Fondos de Servicios Educativos de los Colegios e Instituciones adscritas a la Secretaría de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60B6920-AC87-472B-8326-4DF5BDDDDC96}"/>
              </a:ext>
            </a:extLst>
          </p:cNvPr>
          <p:cNvSpPr txBox="1"/>
          <p:nvPr/>
        </p:nvSpPr>
        <p:spPr>
          <a:xfrm>
            <a:off x="3123560" y="2633899"/>
            <a:ext cx="203759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algn="ctr"/>
            <a:r>
              <a:rPr lang="es-CO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SUJETOS DE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CO" sz="6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92990"/>
              </p:ext>
            </p:extLst>
          </p:nvPr>
        </p:nvGraphicFramePr>
        <p:xfrm>
          <a:off x="347472" y="4535423"/>
          <a:ext cx="5468112" cy="1484472"/>
        </p:xfrm>
        <a:graphic>
          <a:graphicData uri="http://schemas.openxmlformats.org/drawingml/2006/table">
            <a:tbl>
              <a:tblPr/>
              <a:tblGrid>
                <a:gridCol w="1719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73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1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0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SUJETOS ASIGNADOS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SUJETOS AUDITADOS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9725073"/>
                  </a:ext>
                </a:extLst>
              </a:tr>
              <a:tr h="227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4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lang="es-CO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s-CO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729407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46888"/>
            <a:ext cx="10715624" cy="6223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2777" y="427205"/>
            <a:ext cx="593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DEL CONTROL FISCAL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6" y="1344168"/>
            <a:ext cx="5316226" cy="2909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517705"/>
              </p:ext>
            </p:extLst>
          </p:nvPr>
        </p:nvGraphicFramePr>
        <p:xfrm>
          <a:off x="6202260" y="1712416"/>
          <a:ext cx="5429539" cy="400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914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">
            <a:extLst>
              <a:ext uri="{FF2B5EF4-FFF2-40B4-BE49-F238E27FC236}">
                <a16:creationId xmlns="" xmlns:a16="http://schemas.microsoft.com/office/drawing/2014/main" id="{F1657624-654E-40A5-BDE9-7BFD113A985A}"/>
              </a:ext>
            </a:extLst>
          </p:cNvPr>
          <p:cNvSpPr txBox="1"/>
          <p:nvPr/>
        </p:nvSpPr>
        <p:spPr>
          <a:xfrm>
            <a:off x="5918199" y="4538133"/>
            <a:ext cx="3725333" cy="1149755"/>
          </a:xfrm>
          <a:prstGeom prst="rect">
            <a:avLst/>
          </a:prstGeom>
          <a:solidFill>
            <a:srgbClr val="FF0000"/>
          </a:solidFill>
          <a:ln w="0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Auditorías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91FCA891-D285-44D2-8EDC-93D3473756BC}"/>
              </a:ext>
            </a:extLst>
          </p:cNvPr>
          <p:cNvSpPr/>
          <p:nvPr/>
        </p:nvSpPr>
        <p:spPr>
          <a:xfrm>
            <a:off x="0" y="1"/>
            <a:ext cx="3234601" cy="6363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468EECA5-8877-4C5B-8F87-C855FD64A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8" y="2368972"/>
            <a:ext cx="1209381" cy="1209381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233264" y="3554963"/>
            <a:ext cx="2743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 1 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FORTALECER LA VIGILANCIA Y CONTROL A LA GESTIÓN FISCAL DESDE LOS RESULTADOS Y EL IMPACTO</a:t>
            </a:r>
          </a:p>
          <a:p>
            <a:pPr algn="ctr"/>
            <a:endParaRPr lang="es-CO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68834"/>
            <a:ext cx="10715624" cy="62230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04030" y="408648"/>
            <a:ext cx="420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AUDITORÍAS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950096"/>
              </p:ext>
            </p:extLst>
          </p:nvPr>
        </p:nvGraphicFramePr>
        <p:xfrm>
          <a:off x="4520085" y="1354328"/>
          <a:ext cx="6169251" cy="286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13838" y="5130003"/>
            <a:ext cx="200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2016-2019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7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53955" y="4757376"/>
            <a:ext cx="2888495" cy="10033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/>
          </a:p>
        </p:txBody>
      </p:sp>
      <p:grpSp>
        <p:nvGrpSpPr>
          <p:cNvPr id="9" name="Grupo 8"/>
          <p:cNvGrpSpPr/>
          <p:nvPr/>
        </p:nvGrpSpPr>
        <p:grpSpPr>
          <a:xfrm>
            <a:off x="8076221" y="1472095"/>
            <a:ext cx="3568559" cy="4338222"/>
            <a:chOff x="7749091" y="1629144"/>
            <a:chExt cx="3568559" cy="3820623"/>
          </a:xfrm>
        </p:grpSpPr>
        <p:sp>
          <p:nvSpPr>
            <p:cNvPr id="2" name="Rectángulo 1"/>
            <p:cNvSpPr/>
            <p:nvPr/>
          </p:nvSpPr>
          <p:spPr>
            <a:xfrm>
              <a:off x="8026826" y="1629144"/>
              <a:ext cx="2888495" cy="89448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CO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Cuantía Hallazgos Fiscales </a:t>
              </a:r>
              <a:endParaRPr lang="es-419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O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 – 2019 </a:t>
              </a:r>
              <a:endParaRPr lang="es-MX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8150554" y="4464195"/>
              <a:ext cx="2476444" cy="62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$2.2</a:t>
              </a:r>
              <a:endParaRPr lang="es-CO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749091" y="4880551"/>
              <a:ext cx="3568559" cy="56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BILLONES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87438"/>
            <a:ext cx="10715624" cy="6223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90310" y="467755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HALLAZGOS FISCALES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89521" y="2421892"/>
            <a:ext cx="2852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1.755 HALLAZGOS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CE5588E-C95C-460B-9276-EC57D8ACA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9668235" y="3052689"/>
            <a:ext cx="4603951" cy="2932126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9208"/>
              </p:ext>
            </p:extLst>
          </p:nvPr>
        </p:nvGraphicFramePr>
        <p:xfrm>
          <a:off x="420299" y="1314994"/>
          <a:ext cx="7164380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76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870971771"/>
              </p:ext>
            </p:extLst>
          </p:nvPr>
        </p:nvGraphicFramePr>
        <p:xfrm>
          <a:off x="410914" y="1435873"/>
          <a:ext cx="7192652" cy="412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941732" y="4633488"/>
            <a:ext cx="362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ADMINISTRATIVOS:	11.616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PENALES:	         	260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DISCIPLINARIOS:	5.790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8093559" y="1813221"/>
            <a:ext cx="3450211" cy="2606040"/>
          </a:xfrm>
          <a:prstGeom prst="downArrow">
            <a:avLst>
              <a:gd name="adj1" fmla="val 73322"/>
              <a:gd name="adj2" fmla="val 62632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5A2A645-0121-4009-B4C0-C7A1DF5EFFE8}"/>
              </a:ext>
            </a:extLst>
          </p:cNvPr>
          <p:cNvSpPr txBox="1"/>
          <p:nvPr/>
        </p:nvSpPr>
        <p:spPr>
          <a:xfrm>
            <a:off x="8679716" y="1931133"/>
            <a:ext cx="2277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HALLAZGOS DE 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AUDITORÍA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0310" y="467755"/>
            <a:ext cx="438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HALLAZGOS DE AUDITORÍA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" grpId="0"/>
      <p:bldP spid="3" grpId="0" animBg="1"/>
      <p:bldP spid="1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646594" y="2889848"/>
            <a:ext cx="7946136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AUDITORÍAS </a:t>
            </a:r>
            <a:r>
              <a:rPr lang="es-419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REGULARIDAD </a:t>
            </a:r>
          </a:p>
        </p:txBody>
      </p:sp>
      <p:sp>
        <p:nvSpPr>
          <p:cNvPr id="18" name="Flecha derecha 17"/>
          <p:cNvSpPr/>
          <p:nvPr/>
        </p:nvSpPr>
        <p:spPr>
          <a:xfrm rot="5400000">
            <a:off x="5374623" y="1475558"/>
            <a:ext cx="409820" cy="2252133"/>
          </a:xfrm>
          <a:prstGeom prst="rightArrow">
            <a:avLst>
              <a:gd name="adj1" fmla="val 50000"/>
              <a:gd name="adj2" fmla="val 5854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233" y="1158579"/>
            <a:ext cx="10348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ArialMT"/>
              </a:rPr>
              <a:t>La Contraloría </a:t>
            </a:r>
            <a:r>
              <a:rPr lang="es-MX" dirty="0">
                <a:solidFill>
                  <a:srgbClr val="383838"/>
                </a:solidFill>
                <a:latin typeface="ArialMT"/>
              </a:rPr>
              <a:t>de </a:t>
            </a:r>
            <a:r>
              <a:rPr lang="es-MX" dirty="0" smtClean="0">
                <a:solidFill>
                  <a:srgbClr val="383838"/>
                </a:solidFill>
                <a:latin typeface="ArialMT"/>
              </a:rPr>
              <a:t>Bogotá, D.C. </a:t>
            </a:r>
            <a:r>
              <a:rPr lang="es-MX" dirty="0" smtClean="0">
                <a:solidFill>
                  <a:srgbClr val="000000"/>
                </a:solidFill>
                <a:latin typeface="ArialMT"/>
              </a:rPr>
              <a:t>por </a:t>
            </a:r>
            <a:r>
              <a:rPr lang="es-MX" dirty="0">
                <a:solidFill>
                  <a:srgbClr val="000000"/>
                </a:solidFill>
                <a:latin typeface="ArialMT"/>
              </a:rPr>
              <a:t>mandato </a:t>
            </a:r>
            <a:r>
              <a:rPr lang="es-MX" dirty="0" smtClean="0">
                <a:solidFill>
                  <a:srgbClr val="000000"/>
                </a:solidFill>
                <a:latin typeface="ArialMT"/>
              </a:rPr>
              <a:t>constitucional, </a:t>
            </a:r>
            <a:r>
              <a:rPr lang="es-MX" dirty="0">
                <a:solidFill>
                  <a:srgbClr val="000000"/>
                </a:solidFill>
                <a:latin typeface="ArialMT"/>
              </a:rPr>
              <a:t>tiene el deber de revisar y fenecer </a:t>
            </a:r>
            <a:r>
              <a:rPr lang="es-MX" dirty="0" smtClean="0">
                <a:solidFill>
                  <a:srgbClr val="000000"/>
                </a:solidFill>
                <a:latin typeface="ArialMT"/>
              </a:rPr>
              <a:t>las cuentas </a:t>
            </a:r>
            <a:r>
              <a:rPr lang="es-MX" dirty="0">
                <a:solidFill>
                  <a:srgbClr val="000000"/>
                </a:solidFill>
                <a:latin typeface="ArialMT"/>
              </a:rPr>
              <a:t>que han de llevar los responsables del erario y determinar el grado de eficiencia, eficacia </a:t>
            </a:r>
            <a:r>
              <a:rPr lang="es-MX" dirty="0" smtClean="0">
                <a:solidFill>
                  <a:srgbClr val="000000"/>
                </a:solidFill>
                <a:latin typeface="ArialMT"/>
              </a:rPr>
              <a:t>y economía </a:t>
            </a:r>
            <a:r>
              <a:rPr lang="es-MX" dirty="0">
                <a:solidFill>
                  <a:srgbClr val="000000"/>
                </a:solidFill>
                <a:latin typeface="ArialMT"/>
              </a:rPr>
              <a:t>con que hayan </a:t>
            </a:r>
            <a:r>
              <a:rPr lang="es-MX" dirty="0" smtClean="0">
                <a:solidFill>
                  <a:srgbClr val="000000"/>
                </a:solidFill>
                <a:latin typeface="ArialMT"/>
              </a:rPr>
              <a:t>obrado, </a:t>
            </a:r>
            <a:r>
              <a:rPr lang="es-MX" dirty="0">
                <a:solidFill>
                  <a:srgbClr val="000000"/>
                </a:solidFill>
                <a:latin typeface="ArialMT"/>
              </a:rPr>
              <a:t>esta función se cumple mediante la práctica de las auditorías </a:t>
            </a:r>
            <a:r>
              <a:rPr lang="es-MX" dirty="0" smtClean="0">
                <a:solidFill>
                  <a:srgbClr val="000000"/>
                </a:solidFill>
                <a:latin typeface="ArialMT"/>
              </a:rPr>
              <a:t>de </a:t>
            </a:r>
            <a:r>
              <a:rPr lang="es-CO" dirty="0" smtClean="0">
                <a:solidFill>
                  <a:srgbClr val="000000"/>
                </a:solidFill>
                <a:latin typeface="ArialMT"/>
              </a:rPr>
              <a:t>regularidad</a:t>
            </a:r>
            <a:r>
              <a:rPr lang="es-CO" dirty="0">
                <a:solidFill>
                  <a:srgbClr val="000000"/>
                </a:solidFill>
                <a:latin typeface="ArialMT"/>
              </a:rPr>
              <a:t>.</a:t>
            </a:r>
            <a:endParaRPr lang="es-CO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29816"/>
              </p:ext>
            </p:extLst>
          </p:nvPr>
        </p:nvGraphicFramePr>
        <p:xfrm>
          <a:off x="1636773" y="3474836"/>
          <a:ext cx="7991857" cy="214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91">
                  <a:extLst>
                    <a:ext uri="{9D8B030D-6E8A-4147-A177-3AD203B41FA5}">
                      <a16:colId xmlns="" xmlns:a16="http://schemas.microsoft.com/office/drawing/2014/main" val="3864296874"/>
                    </a:ext>
                  </a:extLst>
                </a:gridCol>
                <a:gridCol w="2166890">
                  <a:extLst>
                    <a:ext uri="{9D8B030D-6E8A-4147-A177-3AD203B41FA5}">
                      <a16:colId xmlns="" xmlns:a16="http://schemas.microsoft.com/office/drawing/2014/main" val="666175293"/>
                    </a:ext>
                  </a:extLst>
                </a:gridCol>
                <a:gridCol w="2178539">
                  <a:extLst>
                    <a:ext uri="{9D8B030D-6E8A-4147-A177-3AD203B41FA5}">
                      <a16:colId xmlns="" xmlns:a16="http://schemas.microsoft.com/office/drawing/2014/main" val="2158216956"/>
                    </a:ext>
                  </a:extLst>
                </a:gridCol>
                <a:gridCol w="2062037">
                  <a:extLst>
                    <a:ext uri="{9D8B030D-6E8A-4147-A177-3AD203B41FA5}">
                      <a16:colId xmlns="" xmlns:a16="http://schemas.microsoft.com/office/drawing/2014/main" val="3402356610"/>
                    </a:ext>
                  </a:extLst>
                </a:gridCol>
              </a:tblGrid>
              <a:tr h="4627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AUDITORÍAS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REGULARIDAD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FENECIMIENTO CUENTA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FENECIMIENTO CUENTA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3672590"/>
                  </a:ext>
                </a:extLst>
              </a:tr>
              <a:tr h="29597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677430"/>
                  </a:ext>
                </a:extLst>
              </a:tr>
              <a:tr h="33118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5822546"/>
                  </a:ext>
                </a:extLst>
              </a:tr>
              <a:tr h="33118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521537"/>
                  </a:ext>
                </a:extLst>
              </a:tr>
              <a:tr h="33118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5139089"/>
                  </a:ext>
                </a:extLst>
              </a:tr>
              <a:tr h="331187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B43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B43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B43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B43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4980697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90310" y="467755"/>
            <a:ext cx="484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FENECIMIENTO DE LA CUENTA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3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6288</TotalTime>
  <Words>2292</Words>
  <Application>Microsoft Office PowerPoint</Application>
  <PresentationFormat>Panorámica</PresentationFormat>
  <Paragraphs>372</Paragraphs>
  <Slides>34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ArialMT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Angela Consuelo Lagos Prieto</cp:lastModifiedBy>
  <cp:revision>1225</cp:revision>
  <cp:lastPrinted>2020-02-24T21:10:57Z</cp:lastPrinted>
  <dcterms:created xsi:type="dcterms:W3CDTF">2016-09-20T14:18:51Z</dcterms:created>
  <dcterms:modified xsi:type="dcterms:W3CDTF">2020-02-25T22:51:14Z</dcterms:modified>
</cp:coreProperties>
</file>